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5"/>
  </p:sldMasterIdLst>
  <p:notesMasterIdLst>
    <p:notesMasterId r:id="rId35"/>
  </p:notesMasterIdLst>
  <p:handoutMasterIdLst>
    <p:handoutMasterId r:id="rId36"/>
  </p:handoutMasterIdLst>
  <p:sldIdLst>
    <p:sldId id="277" r:id="rId6"/>
    <p:sldId id="278" r:id="rId7"/>
    <p:sldId id="298" r:id="rId8"/>
    <p:sldId id="311" r:id="rId9"/>
    <p:sldId id="310" r:id="rId10"/>
    <p:sldId id="309" r:id="rId11"/>
    <p:sldId id="297" r:id="rId12"/>
    <p:sldId id="284" r:id="rId13"/>
    <p:sldId id="308" r:id="rId14"/>
    <p:sldId id="296" r:id="rId15"/>
    <p:sldId id="299" r:id="rId16"/>
    <p:sldId id="292" r:id="rId17"/>
    <p:sldId id="300" r:id="rId18"/>
    <p:sldId id="301" r:id="rId19"/>
    <p:sldId id="289" r:id="rId20"/>
    <p:sldId id="279" r:id="rId21"/>
    <p:sldId id="280" r:id="rId22"/>
    <p:sldId id="282" r:id="rId23"/>
    <p:sldId id="303" r:id="rId24"/>
    <p:sldId id="302" r:id="rId25"/>
    <p:sldId id="304" r:id="rId26"/>
    <p:sldId id="294" r:id="rId27"/>
    <p:sldId id="286" r:id="rId28"/>
    <p:sldId id="287" r:id="rId29"/>
    <p:sldId id="295" r:id="rId30"/>
    <p:sldId id="293" r:id="rId31"/>
    <p:sldId id="306" r:id="rId32"/>
    <p:sldId id="307" r:id="rId33"/>
    <p:sldId id="305" r:id="rId34"/>
  </p:sldIdLst>
  <p:sldSz cx="12192000" cy="6858000"/>
  <p:notesSz cx="69850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ob Whiton" initials="JW" lastIdx="1" clrIdx="0">
    <p:extLst>
      <p:ext uri="{19B8F6BF-5375-455C-9EA6-DF929625EA0E}">
        <p15:presenceInfo xmlns:p15="http://schemas.microsoft.com/office/powerpoint/2012/main" userId="Jacob Whit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5B2E"/>
    <a:srgbClr val="0D2C6C"/>
    <a:srgbClr val="8C959A"/>
    <a:srgbClr val="F4A582"/>
    <a:srgbClr val="CB181D"/>
    <a:srgbClr val="FB6A4A"/>
    <a:srgbClr val="FCAE91"/>
    <a:srgbClr val="FEE5D9"/>
    <a:srgbClr val="92C5DE"/>
    <a:srgbClr val="0571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2"/>
    <p:restoredTop sz="94599"/>
  </p:normalViewPr>
  <p:slideViewPr>
    <p:cSldViewPr snapToGrid="0" snapToObjects="1">
      <p:cViewPr varScale="1">
        <p:scale>
          <a:sx n="105" d="100"/>
          <a:sy n="105" d="100"/>
        </p:scale>
        <p:origin x="46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P: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fpnas01\Files_MET\PDrive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P: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P:\Projects\MANUFACTURING\ADVANCED%20INDUSTRIES\METRO%20VARIATION\STATE%20of%20HEARTLAND_WFF\Data\Scratch%20Work\HL_Power&amp;Dynamism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P:\Projects\MANUFACTURING\ADVANCED%20INDUSTRIES\METRO%20VARIATION\STATE%20of%20HEARTLAND_WFF\Data\Scratch%20Work\HL_Power&amp;Dynamism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P:\Projects\MANUFACTURING\ADVANCED%20INDUSTRIES\METRO%20VARIATION\STATE%20of%20HEARTLAND_WFF\DECKS_PRESENTATIONS\State%20of%20HL_DeckViz_v3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+mj-lt"/>
                <a:ea typeface="+mn-ea"/>
                <a:cs typeface="+mn-cs"/>
              </a:defRPr>
            </a:pPr>
            <a:r>
              <a:rPr lang="en-US" sz="1800" dirty="0"/>
              <a:t>Productivity CAGR</a:t>
            </a:r>
          </a:p>
          <a:p>
            <a:pPr>
              <a:defRPr/>
            </a:pPr>
            <a:r>
              <a:rPr lang="en-US" sz="1600" dirty="0"/>
              <a:t>2010</a:t>
            </a:r>
            <a:r>
              <a:rPr lang="en-US" sz="1600" baseline="0" dirty="0"/>
              <a:t> – 2016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Prod!$E$1</c:f>
              <c:strCache>
                <c:ptCount val="1"/>
                <c:pt idx="0">
                  <c:v>Prod CAGR 2010-16_without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Prod!$B$2:$B$20</c:f>
              <c:strCache>
                <c:ptCount val="19"/>
                <c:pt idx="0">
                  <c:v>North Dakota</c:v>
                </c:pt>
                <c:pt idx="1">
                  <c:v>Oklahoma</c:v>
                </c:pt>
                <c:pt idx="2">
                  <c:v>Iowa</c:v>
                </c:pt>
                <c:pt idx="3">
                  <c:v>South Dakota</c:v>
                </c:pt>
                <c:pt idx="4">
                  <c:v>Nebraska</c:v>
                </c:pt>
                <c:pt idx="5">
                  <c:v>Tennessee</c:v>
                </c:pt>
                <c:pt idx="6">
                  <c:v>Ohio</c:v>
                </c:pt>
                <c:pt idx="7">
                  <c:v>Wisconsin</c:v>
                </c:pt>
                <c:pt idx="8">
                  <c:v>Minnesota</c:v>
                </c:pt>
                <c:pt idx="9">
                  <c:v>Michigan</c:v>
                </c:pt>
                <c:pt idx="10">
                  <c:v>Kansas</c:v>
                </c:pt>
                <c:pt idx="11">
                  <c:v>Arkansas</c:v>
                </c:pt>
                <c:pt idx="12">
                  <c:v>Illinois</c:v>
                </c:pt>
                <c:pt idx="13">
                  <c:v>Indiana</c:v>
                </c:pt>
                <c:pt idx="14">
                  <c:v>Kentucky</c:v>
                </c:pt>
                <c:pt idx="15">
                  <c:v>Alabama</c:v>
                </c:pt>
                <c:pt idx="16">
                  <c:v>Mississippi</c:v>
                </c:pt>
                <c:pt idx="17">
                  <c:v>Missouri</c:v>
                </c:pt>
                <c:pt idx="18">
                  <c:v>Louisiana</c:v>
                </c:pt>
              </c:strCache>
            </c:strRef>
          </c:cat>
          <c:val>
            <c:numRef>
              <c:f>Prod!$E$2:$E$20</c:f>
              <c:numCache>
                <c:formatCode>0.0%</c:formatCode>
                <c:ptCount val="19"/>
                <c:pt idx="0">
                  <c:v>3.1844270691359533E-2</c:v>
                </c:pt>
                <c:pt idx="1">
                  <c:v>1.8493673135603794E-2</c:v>
                </c:pt>
                <c:pt idx="2">
                  <c:v>1.0982618362499696E-2</c:v>
                </c:pt>
                <c:pt idx="3">
                  <c:v>9.6483707753540759E-3</c:v>
                </c:pt>
                <c:pt idx="4">
                  <c:v>8.185361163333793E-3</c:v>
                </c:pt>
                <c:pt idx="5">
                  <c:v>6.7218157111639254E-3</c:v>
                </c:pt>
                <c:pt idx="6">
                  <c:v>6.2849886993090465E-3</c:v>
                </c:pt>
                <c:pt idx="7">
                  <c:v>5.4375488904969682E-3</c:v>
                </c:pt>
                <c:pt idx="8">
                  <c:v>5.5951873498443216E-3</c:v>
                </c:pt>
                <c:pt idx="9">
                  <c:v>3.8599613195275939E-3</c:v>
                </c:pt>
                <c:pt idx="10">
                  <c:v>5.3311932635156101E-3</c:v>
                </c:pt>
                <c:pt idx="11">
                  <c:v>4.0015345464898822E-3</c:v>
                </c:pt>
                <c:pt idx="12">
                  <c:v>2.6296531740426232E-3</c:v>
                </c:pt>
                <c:pt idx="13">
                  <c:v>-5.144512586396921E-5</c:v>
                </c:pt>
                <c:pt idx="14">
                  <c:v>-8.9378883431412426E-5</c:v>
                </c:pt>
                <c:pt idx="15">
                  <c:v>-1.0725228257753017E-3</c:v>
                </c:pt>
                <c:pt idx="16">
                  <c:v>-1.9673748021741266E-3</c:v>
                </c:pt>
                <c:pt idx="17">
                  <c:v>-2.9031756676332066E-3</c:v>
                </c:pt>
                <c:pt idx="18">
                  <c:v>-1.2108239618446759E-2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BF-4627-968A-D22A9F829388}"/>
            </c:ext>
          </c:extLst>
        </c:ser>
        <c:ser>
          <c:idx val="1"/>
          <c:order val="1"/>
          <c:tx>
            <c:strRef>
              <c:f>Prod!$F$1</c:f>
              <c:strCache>
                <c:ptCount val="1"/>
                <c:pt idx="0">
                  <c:v>Difference</c:v>
                </c:pt>
              </c:strCache>
            </c:strRef>
          </c:tx>
          <c:spPr>
            <a:solidFill>
              <a:srgbClr val="E55B2E"/>
            </a:solidFill>
            <a:ln>
              <a:noFill/>
            </a:ln>
            <a:effectLst/>
          </c:spPr>
          <c:invertIfNegative val="0"/>
          <c:cat>
            <c:strRef>
              <c:f>Prod!$B$2:$B$20</c:f>
              <c:strCache>
                <c:ptCount val="19"/>
                <c:pt idx="0">
                  <c:v>North Dakota</c:v>
                </c:pt>
                <c:pt idx="1">
                  <c:v>Oklahoma</c:v>
                </c:pt>
                <c:pt idx="2">
                  <c:v>Iowa</c:v>
                </c:pt>
                <c:pt idx="3">
                  <c:v>South Dakota</c:v>
                </c:pt>
                <c:pt idx="4">
                  <c:v>Nebraska</c:v>
                </c:pt>
                <c:pt idx="5">
                  <c:v>Tennessee</c:v>
                </c:pt>
                <c:pt idx="6">
                  <c:v>Ohio</c:v>
                </c:pt>
                <c:pt idx="7">
                  <c:v>Wisconsin</c:v>
                </c:pt>
                <c:pt idx="8">
                  <c:v>Minnesota</c:v>
                </c:pt>
                <c:pt idx="9">
                  <c:v>Michigan</c:v>
                </c:pt>
                <c:pt idx="10">
                  <c:v>Kansas</c:v>
                </c:pt>
                <c:pt idx="11">
                  <c:v>Arkansas</c:v>
                </c:pt>
                <c:pt idx="12">
                  <c:v>Illinois</c:v>
                </c:pt>
                <c:pt idx="13">
                  <c:v>Indiana</c:v>
                </c:pt>
                <c:pt idx="14">
                  <c:v>Kentucky</c:v>
                </c:pt>
                <c:pt idx="15">
                  <c:v>Alabama</c:v>
                </c:pt>
                <c:pt idx="16">
                  <c:v>Mississippi</c:v>
                </c:pt>
                <c:pt idx="17">
                  <c:v>Missouri</c:v>
                </c:pt>
                <c:pt idx="18">
                  <c:v>Louisiana</c:v>
                </c:pt>
              </c:strCache>
            </c:strRef>
          </c:cat>
          <c:val>
            <c:numRef>
              <c:f>Prod!$F$2:$F$20</c:f>
              <c:numCache>
                <c:formatCode>0.0%</c:formatCode>
                <c:ptCount val="19"/>
                <c:pt idx="0">
                  <c:v>1.5112329053696971E-3</c:v>
                </c:pt>
                <c:pt idx="1">
                  <c:v>-6.2556902608437159E-3</c:v>
                </c:pt>
                <c:pt idx="2">
                  <c:v>-2.0968729541115394E-4</c:v>
                </c:pt>
                <c:pt idx="3">
                  <c:v>-3.1376395270221735E-4</c:v>
                </c:pt>
                <c:pt idx="4">
                  <c:v>-2.8277872197834952E-5</c:v>
                </c:pt>
                <c:pt idx="5">
                  <c:v>-6.3680177362801516E-5</c:v>
                </c:pt>
                <c:pt idx="6">
                  <c:v>-8.4962258222298637E-4</c:v>
                </c:pt>
                <c:pt idx="7">
                  <c:v>-1.5409673111466127E-4</c:v>
                </c:pt>
                <c:pt idx="8">
                  <c:v>-3.5569080467379166E-4</c:v>
                </c:pt>
                <c:pt idx="9">
                  <c:v>-2.6604728703105707E-4</c:v>
                </c:pt>
                <c:pt idx="10">
                  <c:v>-2.3634021476406364E-3</c:v>
                </c:pt>
                <c:pt idx="11">
                  <c:v>-1.494462485145398E-3</c:v>
                </c:pt>
                <c:pt idx="12">
                  <c:v>-3.2811406601696014E-4</c:v>
                </c:pt>
                <c:pt idx="13">
                  <c:v>-1.6621203826583386E-4</c:v>
                </c:pt>
                <c:pt idx="14">
                  <c:v>-2.3021483591456615E-4</c:v>
                </c:pt>
                <c:pt idx="15">
                  <c:v>-1.8522863055270289E-4</c:v>
                </c:pt>
                <c:pt idx="16">
                  <c:v>-9.0997126976932741E-4</c:v>
                </c:pt>
                <c:pt idx="17">
                  <c:v>-1.4523573126434819E-4</c:v>
                </c:pt>
                <c:pt idx="18">
                  <c:v>-3.6012411648027598E-3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BF-4627-968A-D22A9F8293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100"/>
        <c:axId val="491172408"/>
        <c:axId val="450148952"/>
      </c:barChart>
      <c:catAx>
        <c:axId val="491172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50148952"/>
        <c:crosses val="autoZero"/>
        <c:auto val="1"/>
        <c:lblAlgn val="ctr"/>
        <c:lblOffset val="100"/>
        <c:noMultiLvlLbl val="0"/>
      </c:catAx>
      <c:valAx>
        <c:axId val="450148952"/>
        <c:scaling>
          <c:orientation val="minMax"/>
          <c:min val="-5.000000000000001E-3"/>
        </c:scaling>
        <c:delete val="0"/>
        <c:axPos val="l"/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91172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+mj-lt"/>
        </a:defRPr>
      </a:pPr>
      <a:endParaRPr lang="en-US"/>
    </a:p>
  </c:txPr>
  <c:externalData r:id="rId3">
    <c:autoUpdate val="0"/>
  </c:externalData>
  <c:userShapes r:id="rId4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Real median household</a:t>
            </a:r>
            <a:r>
              <a:rPr lang="en-US" sz="1800" baseline="0" dirty="0" smtClean="0"/>
              <a:t> income</a:t>
            </a:r>
          </a:p>
          <a:p>
            <a:pPr>
              <a:defRPr sz="1800"/>
            </a:pPr>
            <a:r>
              <a:rPr lang="en-US" sz="1600" baseline="0" dirty="0" smtClean="0"/>
              <a:t>By race, 2016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Heartland</c:v>
          </c:tx>
          <c:spPr>
            <a:solidFill>
              <a:srgbClr val="E55B2E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'Race Gap'!$B$12:$B$16</c:f>
              <c:strCache>
                <c:ptCount val="5"/>
                <c:pt idx="0">
                  <c:v>White, alone</c:v>
                </c:pt>
                <c:pt idx="1">
                  <c:v>Black</c:v>
                </c:pt>
                <c:pt idx="2">
                  <c:v>Hispanic</c:v>
                </c:pt>
                <c:pt idx="3">
                  <c:v>Asian</c:v>
                </c:pt>
                <c:pt idx="4">
                  <c:v>Other</c:v>
                </c:pt>
              </c:strCache>
            </c:strRef>
          </c:cat>
          <c:val>
            <c:numRef>
              <c:f>'Race Gap'!$D$17:$D$21</c:f>
              <c:numCache>
                <c:formatCode>"$"#,##0</c:formatCode>
                <c:ptCount val="5"/>
                <c:pt idx="0">
                  <c:v>58339</c:v>
                </c:pt>
                <c:pt idx="1">
                  <c:v>33250</c:v>
                </c:pt>
                <c:pt idx="2">
                  <c:v>45341</c:v>
                </c:pt>
                <c:pt idx="3">
                  <c:v>70833</c:v>
                </c:pt>
                <c:pt idx="4">
                  <c:v>40304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00-4F14-8746-3B9C13100B7B}"/>
            </c:ext>
          </c:extLst>
        </c:ser>
        <c:ser>
          <c:idx val="1"/>
          <c:order val="1"/>
          <c:tx>
            <c:v>Non-Heartland</c:v>
          </c:tx>
          <c:spPr>
            <a:solidFill>
              <a:srgbClr val="8C959A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'Race Gap'!$B$12:$B$16</c:f>
              <c:strCache>
                <c:ptCount val="5"/>
                <c:pt idx="0">
                  <c:v>White, alone</c:v>
                </c:pt>
                <c:pt idx="1">
                  <c:v>Black</c:v>
                </c:pt>
                <c:pt idx="2">
                  <c:v>Hispanic</c:v>
                </c:pt>
                <c:pt idx="3">
                  <c:v>Asian</c:v>
                </c:pt>
                <c:pt idx="4">
                  <c:v>Other</c:v>
                </c:pt>
              </c:strCache>
            </c:strRef>
          </c:cat>
          <c:val>
            <c:numRef>
              <c:f>'Race Gap'!$D$12:$D$16</c:f>
              <c:numCache>
                <c:formatCode>"$"#,##0</c:formatCode>
                <c:ptCount val="5"/>
                <c:pt idx="0">
                  <c:v>68113</c:v>
                </c:pt>
                <c:pt idx="1">
                  <c:v>43931</c:v>
                </c:pt>
                <c:pt idx="2">
                  <c:v>48163</c:v>
                </c:pt>
                <c:pt idx="3">
                  <c:v>82622</c:v>
                </c:pt>
                <c:pt idx="4">
                  <c:v>47961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00-4F14-8746-3B9C13100B7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65592952"/>
        <c:axId val="365593936"/>
      </c:barChart>
      <c:catAx>
        <c:axId val="365592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65593936"/>
        <c:crosses val="autoZero"/>
        <c:auto val="1"/>
        <c:lblAlgn val="ctr"/>
        <c:lblOffset val="100"/>
        <c:noMultiLvlLbl val="0"/>
      </c:catAx>
      <c:valAx>
        <c:axId val="365593936"/>
        <c:scaling>
          <c:orientation val="minMax"/>
        </c:scaling>
        <c:delete val="0"/>
        <c:axPos val="l"/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65592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Share with a BA or higher</a:t>
            </a:r>
          </a:p>
          <a:p>
            <a:pPr>
              <a:defRPr/>
            </a:pPr>
            <a:r>
              <a:rPr lang="en-US" sz="1600" dirty="0" smtClean="0"/>
              <a:t>Population 25 years and older, 2010</a:t>
            </a:r>
            <a:r>
              <a:rPr lang="en-US" sz="1600" baseline="0" dirty="0" smtClean="0"/>
              <a:t> – 2016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'BA Attain'!$E$1</c:f>
              <c:strCache>
                <c:ptCount val="1"/>
                <c:pt idx="0">
                  <c:v>2010</c:v>
                </c:pt>
              </c:strCache>
            </c:strRef>
          </c:tx>
          <c:spPr>
            <a:solidFill>
              <a:srgbClr val="8C959A"/>
            </a:solidFill>
            <a:ln>
              <a:noFill/>
            </a:ln>
            <a:effectLst/>
          </c:spPr>
          <c:invertIfNegative val="0"/>
          <c:cat>
            <c:strRef>
              <c:f>'BA Attain'!$A$2:$A$20</c:f>
              <c:strCache>
                <c:ptCount val="19"/>
                <c:pt idx="0">
                  <c:v>Minnesota</c:v>
                </c:pt>
                <c:pt idx="1">
                  <c:v>Illinois</c:v>
                </c:pt>
                <c:pt idx="2">
                  <c:v>Kansas</c:v>
                </c:pt>
                <c:pt idx="3">
                  <c:v>Nebraska</c:v>
                </c:pt>
                <c:pt idx="4">
                  <c:v>North Dakota</c:v>
                </c:pt>
                <c:pt idx="5">
                  <c:v>Wisconsin</c:v>
                </c:pt>
                <c:pt idx="6">
                  <c:v>South Dakota</c:v>
                </c:pt>
                <c:pt idx="7">
                  <c:v>Missouri</c:v>
                </c:pt>
                <c:pt idx="8">
                  <c:v>Iowa</c:v>
                </c:pt>
                <c:pt idx="9">
                  <c:v>Michigan</c:v>
                </c:pt>
                <c:pt idx="10">
                  <c:v>Ohio</c:v>
                </c:pt>
                <c:pt idx="11">
                  <c:v>Tennessee</c:v>
                </c:pt>
                <c:pt idx="12">
                  <c:v>Indiana</c:v>
                </c:pt>
                <c:pt idx="13">
                  <c:v>Oklahoma</c:v>
                </c:pt>
                <c:pt idx="14">
                  <c:v>Alabama</c:v>
                </c:pt>
                <c:pt idx="15">
                  <c:v>Kentucky</c:v>
                </c:pt>
                <c:pt idx="16">
                  <c:v>Louisiana</c:v>
                </c:pt>
                <c:pt idx="17">
                  <c:v>Arkansas</c:v>
                </c:pt>
                <c:pt idx="18">
                  <c:v>Mississippi</c:v>
                </c:pt>
              </c:strCache>
            </c:strRef>
          </c:cat>
          <c:val>
            <c:numRef>
              <c:f>'BA Attain'!$E$2:$E$20</c:f>
              <c:numCache>
                <c:formatCode>0.0%</c:formatCode>
                <c:ptCount val="19"/>
                <c:pt idx="0">
                  <c:v>0.318</c:v>
                </c:pt>
                <c:pt idx="1">
                  <c:v>0.308</c:v>
                </c:pt>
                <c:pt idx="2">
                  <c:v>0.29799999999999999</c:v>
                </c:pt>
                <c:pt idx="3">
                  <c:v>0.28600000000000003</c:v>
                </c:pt>
                <c:pt idx="4">
                  <c:v>0.27600000000000002</c:v>
                </c:pt>
                <c:pt idx="5">
                  <c:v>0.26300000000000001</c:v>
                </c:pt>
                <c:pt idx="6">
                  <c:v>0.26300000000000001</c:v>
                </c:pt>
                <c:pt idx="7">
                  <c:v>0.25600000000000001</c:v>
                </c:pt>
                <c:pt idx="8">
                  <c:v>0.249</c:v>
                </c:pt>
                <c:pt idx="9">
                  <c:v>0.252</c:v>
                </c:pt>
                <c:pt idx="10">
                  <c:v>0.24600000000000002</c:v>
                </c:pt>
                <c:pt idx="11">
                  <c:v>0.23100000000000001</c:v>
                </c:pt>
                <c:pt idx="12">
                  <c:v>0.22699999999999998</c:v>
                </c:pt>
                <c:pt idx="13">
                  <c:v>0.22899999999999998</c:v>
                </c:pt>
                <c:pt idx="14">
                  <c:v>0.21899999999999997</c:v>
                </c:pt>
                <c:pt idx="15">
                  <c:v>0.20499999999999999</c:v>
                </c:pt>
                <c:pt idx="16">
                  <c:v>0.214</c:v>
                </c:pt>
                <c:pt idx="17">
                  <c:v>0.19500000000000001</c:v>
                </c:pt>
                <c:pt idx="18">
                  <c:v>0.19500000000000001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DA-4CBB-A90C-35F195785A81}"/>
            </c:ext>
          </c:extLst>
        </c:ser>
        <c:ser>
          <c:idx val="1"/>
          <c:order val="1"/>
          <c:tx>
            <c:strRef>
              <c:f>'BA Attain'!$D$1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E55B2E"/>
            </a:solidFill>
            <a:ln>
              <a:noFill/>
            </a:ln>
            <a:effectLst/>
          </c:spPr>
          <c:invertIfNegative val="0"/>
          <c:cat>
            <c:strRef>
              <c:f>'BA Attain'!$A$2:$A$20</c:f>
              <c:strCache>
                <c:ptCount val="19"/>
                <c:pt idx="0">
                  <c:v>Minnesota</c:v>
                </c:pt>
                <c:pt idx="1">
                  <c:v>Illinois</c:v>
                </c:pt>
                <c:pt idx="2">
                  <c:v>Kansas</c:v>
                </c:pt>
                <c:pt idx="3">
                  <c:v>Nebraska</c:v>
                </c:pt>
                <c:pt idx="4">
                  <c:v>North Dakota</c:v>
                </c:pt>
                <c:pt idx="5">
                  <c:v>Wisconsin</c:v>
                </c:pt>
                <c:pt idx="6">
                  <c:v>South Dakota</c:v>
                </c:pt>
                <c:pt idx="7">
                  <c:v>Missouri</c:v>
                </c:pt>
                <c:pt idx="8">
                  <c:v>Iowa</c:v>
                </c:pt>
                <c:pt idx="9">
                  <c:v>Michigan</c:v>
                </c:pt>
                <c:pt idx="10">
                  <c:v>Ohio</c:v>
                </c:pt>
                <c:pt idx="11">
                  <c:v>Tennessee</c:v>
                </c:pt>
                <c:pt idx="12">
                  <c:v>Indiana</c:v>
                </c:pt>
                <c:pt idx="13">
                  <c:v>Oklahoma</c:v>
                </c:pt>
                <c:pt idx="14">
                  <c:v>Alabama</c:v>
                </c:pt>
                <c:pt idx="15">
                  <c:v>Kentucky</c:v>
                </c:pt>
                <c:pt idx="16">
                  <c:v>Louisiana</c:v>
                </c:pt>
                <c:pt idx="17">
                  <c:v>Arkansas</c:v>
                </c:pt>
                <c:pt idx="18">
                  <c:v>Mississippi</c:v>
                </c:pt>
              </c:strCache>
            </c:strRef>
          </c:cat>
          <c:val>
            <c:numRef>
              <c:f>'BA Attain'!$D$2:$D$20</c:f>
              <c:numCache>
                <c:formatCode>0.0%</c:formatCode>
                <c:ptCount val="19"/>
                <c:pt idx="0">
                  <c:v>2.9999999999999971E-2</c:v>
                </c:pt>
                <c:pt idx="1">
                  <c:v>3.2000000000000028E-2</c:v>
                </c:pt>
                <c:pt idx="2">
                  <c:v>2.9999999999999971E-2</c:v>
                </c:pt>
                <c:pt idx="3">
                  <c:v>2.7999999999999969E-2</c:v>
                </c:pt>
                <c:pt idx="4">
                  <c:v>2.0000000000000018E-2</c:v>
                </c:pt>
                <c:pt idx="5">
                  <c:v>3.1999999999999973E-2</c:v>
                </c:pt>
                <c:pt idx="6">
                  <c:v>2.5999999999999968E-2</c:v>
                </c:pt>
                <c:pt idx="7">
                  <c:v>2.899999999999997E-2</c:v>
                </c:pt>
                <c:pt idx="8">
                  <c:v>3.4999999999999976E-2</c:v>
                </c:pt>
                <c:pt idx="9">
                  <c:v>3.1000000000000028E-2</c:v>
                </c:pt>
                <c:pt idx="10">
                  <c:v>2.8999999999999998E-2</c:v>
                </c:pt>
                <c:pt idx="11">
                  <c:v>0.03</c:v>
                </c:pt>
                <c:pt idx="12">
                  <c:v>2.9000000000000026E-2</c:v>
                </c:pt>
                <c:pt idx="13">
                  <c:v>2.300000000000002E-2</c:v>
                </c:pt>
                <c:pt idx="14">
                  <c:v>2.8000000000000025E-2</c:v>
                </c:pt>
                <c:pt idx="15">
                  <c:v>2.8999999999999998E-2</c:v>
                </c:pt>
                <c:pt idx="16">
                  <c:v>1.999999999999999E-2</c:v>
                </c:pt>
                <c:pt idx="17">
                  <c:v>2.899999999999997E-2</c:v>
                </c:pt>
                <c:pt idx="18">
                  <c:v>2.2999999999999993E-2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DA-4CBB-A90C-35F195785A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100"/>
        <c:axId val="482619136"/>
        <c:axId val="482618808"/>
      </c:barChart>
      <c:catAx>
        <c:axId val="482619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82618808"/>
        <c:crosses val="autoZero"/>
        <c:auto val="1"/>
        <c:lblAlgn val="ctr"/>
        <c:lblOffset val="100"/>
        <c:noMultiLvlLbl val="0"/>
      </c:catAx>
      <c:valAx>
        <c:axId val="482618808"/>
        <c:scaling>
          <c:orientation val="minMax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8261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Share of national output </a:t>
            </a:r>
          </a:p>
          <a:p>
            <a:pPr>
              <a:defRPr/>
            </a:pPr>
            <a:r>
              <a:rPr lang="en-US" sz="1600" dirty="0" smtClean="0"/>
              <a:t>2016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Agriculture!$B$54</c:f>
              <c:strCache>
                <c:ptCount val="1"/>
                <c:pt idx="0">
                  <c:v>Heartland</c:v>
                </c:pt>
              </c:strCache>
            </c:strRef>
          </c:tx>
          <c:spPr>
            <a:solidFill>
              <a:srgbClr val="E55B2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Agriculture!$E$1</c:f>
              <c:strCache>
                <c:ptCount val="1"/>
                <c:pt idx="0">
                  <c:v>Agricultural industries</c:v>
                </c:pt>
              </c:strCache>
            </c:strRef>
          </c:cat>
          <c:val>
            <c:numRef>
              <c:f>Agriculture!$E$54</c:f>
              <c:numCache>
                <c:formatCode>0.0%</c:formatCode>
                <c:ptCount val="1"/>
                <c:pt idx="0">
                  <c:v>0.54700000000000004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74-4A74-B6B3-DCDB15D7FBBE}"/>
            </c:ext>
          </c:extLst>
        </c:ser>
        <c:ser>
          <c:idx val="1"/>
          <c:order val="1"/>
          <c:tx>
            <c:strRef>
              <c:f>Agriculture!$B$55</c:f>
              <c:strCache>
                <c:ptCount val="1"/>
                <c:pt idx="0">
                  <c:v>Non-Heartland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8C959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F74-4A74-B6B3-DCDB15D7FBB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Agriculture!$E$1</c:f>
              <c:strCache>
                <c:ptCount val="1"/>
                <c:pt idx="0">
                  <c:v>Agricultural industries</c:v>
                </c:pt>
              </c:strCache>
            </c:strRef>
          </c:cat>
          <c:val>
            <c:numRef>
              <c:f>Agriculture!$E$55</c:f>
              <c:numCache>
                <c:formatCode>0.0%</c:formatCode>
                <c:ptCount val="1"/>
                <c:pt idx="0">
                  <c:v>0.45300000000000012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74-4A74-B6B3-DCDB15D7FBB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70637888"/>
        <c:axId val="570638544"/>
      </c:barChart>
      <c:catAx>
        <c:axId val="570637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70638544"/>
        <c:crosses val="autoZero"/>
        <c:auto val="1"/>
        <c:lblAlgn val="ctr"/>
        <c:lblOffset val="100"/>
        <c:noMultiLvlLbl val="0"/>
      </c:catAx>
      <c:valAx>
        <c:axId val="570638544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70637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Total agricultural output</a:t>
            </a:r>
          </a:p>
          <a:p>
            <a:pPr>
              <a:defRPr/>
            </a:pPr>
            <a:r>
              <a:rPr lang="en-US" sz="1600" dirty="0" smtClean="0"/>
              <a:t>Thousand $USD, 2016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E55B2E"/>
            </a:solidFill>
            <a:ln>
              <a:noFill/>
            </a:ln>
            <a:effectLst/>
          </c:spPr>
          <c:invertIfNegative val="0"/>
          <c:cat>
            <c:strRef>
              <c:f>Agriculture!$B$2:$B$20</c:f>
              <c:strCache>
                <c:ptCount val="19"/>
                <c:pt idx="0">
                  <c:v>Iowa</c:v>
                </c:pt>
                <c:pt idx="1">
                  <c:v>Nebraska</c:v>
                </c:pt>
                <c:pt idx="2">
                  <c:v>Minnesota</c:v>
                </c:pt>
                <c:pt idx="3">
                  <c:v>Illinois</c:v>
                </c:pt>
                <c:pt idx="4">
                  <c:v>Kansas</c:v>
                </c:pt>
                <c:pt idx="5">
                  <c:v>Wisconsin</c:v>
                </c:pt>
                <c:pt idx="6">
                  <c:v>Indiana</c:v>
                </c:pt>
                <c:pt idx="7">
                  <c:v>Missouri</c:v>
                </c:pt>
                <c:pt idx="8">
                  <c:v>South Dakota</c:v>
                </c:pt>
                <c:pt idx="9">
                  <c:v>Ohio</c:v>
                </c:pt>
                <c:pt idx="10">
                  <c:v>North Dakota</c:v>
                </c:pt>
                <c:pt idx="11">
                  <c:v>Arkansas</c:v>
                </c:pt>
                <c:pt idx="12">
                  <c:v>Michigan</c:v>
                </c:pt>
                <c:pt idx="13">
                  <c:v>Oklahoma</c:v>
                </c:pt>
                <c:pt idx="14">
                  <c:v>Kentucky</c:v>
                </c:pt>
                <c:pt idx="15">
                  <c:v>Mississippi</c:v>
                </c:pt>
                <c:pt idx="16">
                  <c:v>Alabama</c:v>
                </c:pt>
                <c:pt idx="17">
                  <c:v>Tennessee</c:v>
                </c:pt>
                <c:pt idx="18">
                  <c:v>Louisiana</c:v>
                </c:pt>
              </c:strCache>
            </c:strRef>
          </c:cat>
          <c:val>
            <c:numRef>
              <c:f>Agriculture!$D$2:$D$20</c:f>
              <c:numCache>
                <c:formatCode>"$"#,##0</c:formatCode>
                <c:ptCount val="19"/>
                <c:pt idx="0">
                  <c:v>29288901</c:v>
                </c:pt>
                <c:pt idx="1">
                  <c:v>23374108</c:v>
                </c:pt>
                <c:pt idx="2">
                  <c:v>19139770</c:v>
                </c:pt>
                <c:pt idx="3">
                  <c:v>18449632</c:v>
                </c:pt>
                <c:pt idx="4">
                  <c:v>17262574</c:v>
                </c:pt>
                <c:pt idx="5">
                  <c:v>12678160</c:v>
                </c:pt>
                <c:pt idx="6">
                  <c:v>11964957</c:v>
                </c:pt>
                <c:pt idx="7">
                  <c:v>11445664</c:v>
                </c:pt>
                <c:pt idx="8">
                  <c:v>10622942</c:v>
                </c:pt>
                <c:pt idx="9">
                  <c:v>9985353</c:v>
                </c:pt>
                <c:pt idx="10">
                  <c:v>9913902</c:v>
                </c:pt>
                <c:pt idx="11">
                  <c:v>9395686</c:v>
                </c:pt>
                <c:pt idx="12">
                  <c:v>8487511</c:v>
                </c:pt>
                <c:pt idx="13">
                  <c:v>7594436</c:v>
                </c:pt>
                <c:pt idx="14">
                  <c:v>6546287</c:v>
                </c:pt>
                <c:pt idx="15">
                  <c:v>5984981</c:v>
                </c:pt>
                <c:pt idx="16">
                  <c:v>5934639</c:v>
                </c:pt>
                <c:pt idx="17">
                  <c:v>4136225</c:v>
                </c:pt>
                <c:pt idx="18">
                  <c:v>3402583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B5-4FA8-9D41-156D05EFEC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562226744"/>
        <c:axId val="562225760"/>
      </c:barChart>
      <c:catAx>
        <c:axId val="562226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62225760"/>
        <c:crosses val="autoZero"/>
        <c:auto val="1"/>
        <c:lblAlgn val="ctr"/>
        <c:lblOffset val="100"/>
        <c:noMultiLvlLbl val="0"/>
      </c:catAx>
      <c:valAx>
        <c:axId val="562225760"/>
        <c:scaling>
          <c:orientation val="minMax"/>
        </c:scaling>
        <c:delete val="0"/>
        <c:axPos val="l"/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62226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Share of national</a:t>
            </a:r>
            <a:r>
              <a:rPr lang="en-US" sz="1800" baseline="0" dirty="0" smtClean="0"/>
              <a:t> production</a:t>
            </a:r>
          </a:p>
          <a:p>
            <a:pPr>
              <a:defRPr/>
            </a:pPr>
            <a:r>
              <a:rPr lang="en-US" sz="1600" baseline="0" dirty="0" smtClean="0"/>
              <a:t>2015</a:t>
            </a:r>
            <a:endParaRPr lang="en-US" baseline="0" dirty="0" smtClean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Energy!$B$54</c:f>
              <c:strCache>
                <c:ptCount val="1"/>
                <c:pt idx="0">
                  <c:v>Heartland</c:v>
                </c:pt>
              </c:strCache>
            </c:strRef>
          </c:tx>
          <c:spPr>
            <a:solidFill>
              <a:srgbClr val="E55B2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(Energy!$E$1,Energy!$G$1)</c:f>
              <c:strCache>
                <c:ptCount val="2"/>
                <c:pt idx="0">
                  <c:v>Total energy</c:v>
                </c:pt>
                <c:pt idx="1">
                  <c:v>Renewable energy</c:v>
                </c:pt>
              </c:strCache>
            </c:strRef>
          </c:cat>
          <c:val>
            <c:numRef>
              <c:f>(Energy!$E$54,Energy!$G$54)</c:f>
              <c:numCache>
                <c:formatCode>0.0%</c:formatCode>
                <c:ptCount val="2"/>
                <c:pt idx="0">
                  <c:v>0.30039888549673083</c:v>
                </c:pt>
                <c:pt idx="1">
                  <c:v>0.43527011251090597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0E-4B92-BE58-44A5311F8EC3}"/>
            </c:ext>
          </c:extLst>
        </c:ser>
        <c:ser>
          <c:idx val="1"/>
          <c:order val="1"/>
          <c:tx>
            <c:strRef>
              <c:f>Energy!$B$55</c:f>
              <c:strCache>
                <c:ptCount val="1"/>
                <c:pt idx="0">
                  <c:v>Non-Heartland</c:v>
                </c:pt>
              </c:strCache>
            </c:strRef>
          </c:tx>
          <c:spPr>
            <a:solidFill>
              <a:srgbClr val="8C959A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(Energy!$E$1,Energy!$G$1)</c:f>
              <c:strCache>
                <c:ptCount val="2"/>
                <c:pt idx="0">
                  <c:v>Total energy</c:v>
                </c:pt>
                <c:pt idx="1">
                  <c:v>Renewable energy</c:v>
                </c:pt>
              </c:strCache>
            </c:strRef>
          </c:cat>
          <c:val>
            <c:numRef>
              <c:f>(Energy!$E$55,Energy!$G$55)</c:f>
              <c:numCache>
                <c:formatCode>0.0%</c:formatCode>
                <c:ptCount val="2"/>
                <c:pt idx="0">
                  <c:v>0.69960111450326912</c:v>
                </c:pt>
                <c:pt idx="1">
                  <c:v>0.56472988748909403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0E-4B92-BE58-44A5311F8EC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99756600"/>
        <c:axId val="399754960"/>
      </c:barChart>
      <c:catAx>
        <c:axId val="399756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99754960"/>
        <c:crosses val="autoZero"/>
        <c:auto val="1"/>
        <c:lblAlgn val="ctr"/>
        <c:lblOffset val="100"/>
        <c:noMultiLvlLbl val="0"/>
      </c:catAx>
      <c:valAx>
        <c:axId val="399754960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99756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Total energy production</a:t>
            </a:r>
          </a:p>
          <a:p>
            <a:pPr>
              <a:defRPr/>
            </a:pPr>
            <a:r>
              <a:rPr lang="en-US" sz="1600" dirty="0" smtClean="0"/>
              <a:t>Trillion BTUs, 2015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rgbClr val="8C959A"/>
            </a:solidFill>
            <a:ln>
              <a:noFill/>
            </a:ln>
            <a:effectLst/>
          </c:spPr>
          <c:invertIfNegative val="0"/>
          <c:cat>
            <c:strRef>
              <c:f>Energy!$B$2:$B$20</c:f>
              <c:strCache>
                <c:ptCount val="19"/>
                <c:pt idx="0">
                  <c:v>Oklahoma</c:v>
                </c:pt>
                <c:pt idx="1">
                  <c:v>North Dakota</c:v>
                </c:pt>
                <c:pt idx="2">
                  <c:v>Illinois</c:v>
                </c:pt>
                <c:pt idx="3">
                  <c:v>Louisiana</c:v>
                </c:pt>
                <c:pt idx="4">
                  <c:v>Ohio</c:v>
                </c:pt>
                <c:pt idx="5">
                  <c:v>Kentucky</c:v>
                </c:pt>
                <c:pt idx="6">
                  <c:v>Arkansas</c:v>
                </c:pt>
                <c:pt idx="7">
                  <c:v>Alabama</c:v>
                </c:pt>
                <c:pt idx="8">
                  <c:v>Indiana</c:v>
                </c:pt>
                <c:pt idx="9">
                  <c:v>Kansas</c:v>
                </c:pt>
                <c:pt idx="10">
                  <c:v>Iowa</c:v>
                </c:pt>
                <c:pt idx="11">
                  <c:v>Michigan</c:v>
                </c:pt>
                <c:pt idx="12">
                  <c:v>Tennessee</c:v>
                </c:pt>
                <c:pt idx="13">
                  <c:v>Minnesota</c:v>
                </c:pt>
                <c:pt idx="14">
                  <c:v>Nebraska</c:v>
                </c:pt>
                <c:pt idx="15">
                  <c:v>Mississippi</c:v>
                </c:pt>
                <c:pt idx="16">
                  <c:v>Wisconsin</c:v>
                </c:pt>
                <c:pt idx="17">
                  <c:v>South Dakota</c:v>
                </c:pt>
                <c:pt idx="18">
                  <c:v>Missouri</c:v>
                </c:pt>
              </c:strCache>
            </c:strRef>
          </c:cat>
          <c:val>
            <c:numRef>
              <c:f>Energy!$H$2:$H$20</c:f>
              <c:numCache>
                <c:formatCode>#,##0.00</c:formatCode>
                <c:ptCount val="19"/>
                <c:pt idx="0">
                  <c:v>3811.1110000000003</c:v>
                </c:pt>
                <c:pt idx="1">
                  <c:v>3511.5639999999999</c:v>
                </c:pt>
                <c:pt idx="2">
                  <c:v>2326.904</c:v>
                </c:pt>
                <c:pt idx="3">
                  <c:v>2457.0929999999998</c:v>
                </c:pt>
                <c:pt idx="4">
                  <c:v>1930.3320000000003</c:v>
                </c:pt>
                <c:pt idx="5">
                  <c:v>1600.5130000000001</c:v>
                </c:pt>
                <c:pt idx="6">
                  <c:v>1213.1809999999998</c:v>
                </c:pt>
                <c:pt idx="7">
                  <c:v>1008.538</c:v>
                </c:pt>
                <c:pt idx="8">
                  <c:v>796.625</c:v>
                </c:pt>
                <c:pt idx="9">
                  <c:v>675.63800000000003</c:v>
                </c:pt>
                <c:pt idx="10">
                  <c:v>54.835999999999899</c:v>
                </c:pt>
                <c:pt idx="11">
                  <c:v>457.73099999999999</c:v>
                </c:pt>
                <c:pt idx="12">
                  <c:v>290.89800000000002</c:v>
                </c:pt>
                <c:pt idx="13">
                  <c:v>125.90000000000003</c:v>
                </c:pt>
                <c:pt idx="14">
                  <c:v>125.036</c:v>
                </c:pt>
                <c:pt idx="15">
                  <c:v>360.02699999999999</c:v>
                </c:pt>
                <c:pt idx="16">
                  <c:v>104.66500000000002</c:v>
                </c:pt>
                <c:pt idx="17">
                  <c:v>24.871999999999986</c:v>
                </c:pt>
                <c:pt idx="18">
                  <c:v>113.21299999999999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A4-4E72-A574-B6A078BACB37}"/>
            </c:ext>
          </c:extLst>
        </c:ser>
        <c:ser>
          <c:idx val="1"/>
          <c:order val="1"/>
          <c:spPr>
            <a:solidFill>
              <a:srgbClr val="E55B2E"/>
            </a:solidFill>
            <a:ln>
              <a:noFill/>
            </a:ln>
            <a:effectLst/>
          </c:spPr>
          <c:invertIfNegative val="0"/>
          <c:cat>
            <c:strRef>
              <c:f>Energy!$B$2:$B$20</c:f>
              <c:strCache>
                <c:ptCount val="19"/>
                <c:pt idx="0">
                  <c:v>Oklahoma</c:v>
                </c:pt>
                <c:pt idx="1">
                  <c:v>North Dakota</c:v>
                </c:pt>
                <c:pt idx="2">
                  <c:v>Illinois</c:v>
                </c:pt>
                <c:pt idx="3">
                  <c:v>Louisiana</c:v>
                </c:pt>
                <c:pt idx="4">
                  <c:v>Ohio</c:v>
                </c:pt>
                <c:pt idx="5">
                  <c:v>Kentucky</c:v>
                </c:pt>
                <c:pt idx="6">
                  <c:v>Arkansas</c:v>
                </c:pt>
                <c:pt idx="7">
                  <c:v>Alabama</c:v>
                </c:pt>
                <c:pt idx="8">
                  <c:v>Indiana</c:v>
                </c:pt>
                <c:pt idx="9">
                  <c:v>Kansas</c:v>
                </c:pt>
                <c:pt idx="10">
                  <c:v>Iowa</c:v>
                </c:pt>
                <c:pt idx="11">
                  <c:v>Michigan</c:v>
                </c:pt>
                <c:pt idx="12">
                  <c:v>Tennessee</c:v>
                </c:pt>
                <c:pt idx="13">
                  <c:v>Minnesota</c:v>
                </c:pt>
                <c:pt idx="14">
                  <c:v>Nebraska</c:v>
                </c:pt>
                <c:pt idx="15">
                  <c:v>Mississippi</c:v>
                </c:pt>
                <c:pt idx="16">
                  <c:v>Wisconsin</c:v>
                </c:pt>
                <c:pt idx="17">
                  <c:v>South Dakota</c:v>
                </c:pt>
                <c:pt idx="18">
                  <c:v>Missouri</c:v>
                </c:pt>
              </c:strCache>
            </c:strRef>
          </c:cat>
          <c:val>
            <c:numRef>
              <c:f>Energy!$F$2:$F$20</c:f>
              <c:numCache>
                <c:formatCode>#,##0.00</c:formatCode>
                <c:ptCount val="19"/>
                <c:pt idx="0">
                  <c:v>181.649</c:v>
                </c:pt>
                <c:pt idx="1">
                  <c:v>143.02500000000001</c:v>
                </c:pt>
                <c:pt idx="2">
                  <c:v>332.83699999999999</c:v>
                </c:pt>
                <c:pt idx="3">
                  <c:v>126.70399999999999</c:v>
                </c:pt>
                <c:pt idx="4">
                  <c:v>146.36099999999999</c:v>
                </c:pt>
                <c:pt idx="5">
                  <c:v>73.424999999999997</c:v>
                </c:pt>
                <c:pt idx="6">
                  <c:v>109.31399999999999</c:v>
                </c:pt>
                <c:pt idx="7">
                  <c:v>247.70400000000001</c:v>
                </c:pt>
                <c:pt idx="8">
                  <c:v>236.51900000000001</c:v>
                </c:pt>
                <c:pt idx="9">
                  <c:v>180.28800000000001</c:v>
                </c:pt>
                <c:pt idx="10">
                  <c:v>714.71900000000005</c:v>
                </c:pt>
                <c:pt idx="11">
                  <c:v>188.244</c:v>
                </c:pt>
                <c:pt idx="12">
                  <c:v>182.42400000000001</c:v>
                </c:pt>
                <c:pt idx="13">
                  <c:v>326.2</c:v>
                </c:pt>
                <c:pt idx="14">
                  <c:v>310.81900000000002</c:v>
                </c:pt>
                <c:pt idx="15">
                  <c:v>60.646999999999998</c:v>
                </c:pt>
                <c:pt idx="16">
                  <c:v>188.65600000000001</c:v>
                </c:pt>
                <c:pt idx="17">
                  <c:v>216.905</c:v>
                </c:pt>
                <c:pt idx="18">
                  <c:v>92.012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A4-4E72-A574-B6A078BACB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56586352"/>
        <c:axId val="556588976"/>
      </c:barChart>
      <c:catAx>
        <c:axId val="556586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56588976"/>
        <c:crosses val="autoZero"/>
        <c:auto val="1"/>
        <c:lblAlgn val="ctr"/>
        <c:lblOffset val="100"/>
        <c:noMultiLvlLbl val="0"/>
      </c:catAx>
      <c:valAx>
        <c:axId val="5565889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56586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/>
              <a:t>Employment index (2001 = 100)</a:t>
            </a:r>
          </a:p>
          <a:p>
            <a:pPr>
              <a:defRPr/>
            </a:pPr>
            <a:r>
              <a:rPr lang="en-US" sz="1600" dirty="0"/>
              <a:t>2001 – 2016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Emp!$B$57</c:f>
              <c:strCache>
                <c:ptCount val="1"/>
                <c:pt idx="0">
                  <c:v>Heartland</c:v>
                </c:pt>
              </c:strCache>
            </c:strRef>
          </c:tx>
          <c:spPr>
            <a:ln w="28575" cap="rnd">
              <a:solidFill>
                <a:srgbClr val="E55B2E"/>
              </a:solidFill>
              <a:round/>
              <a:tailEnd type="none"/>
            </a:ln>
            <a:effectLst/>
          </c:spPr>
          <c:marker>
            <c:symbol val="none"/>
          </c:marker>
          <c:dPt>
            <c:idx val="15"/>
            <c:marker>
              <c:symbol val="none"/>
            </c:marker>
            <c:bubble3D val="0"/>
            <c:spPr>
              <a:ln w="28575" cap="rnd">
                <a:solidFill>
                  <a:srgbClr val="E55B2E"/>
                </a:solidFill>
                <a:round/>
                <a:tailEnd type="oval"/>
              </a:ln>
              <a:effectLst/>
            </c:spPr>
            <c:extLst>
              <c:ext xmlns:c16="http://schemas.microsoft.com/office/drawing/2014/chart" uri="{C3380CC4-5D6E-409C-BE32-E72D297353CC}">
                <c16:uniqueId val="{00000002-C56A-4BB8-A608-4B171062ABB9}"/>
              </c:ext>
            </c:extLst>
          </c:dPt>
          <c:cat>
            <c:numRef>
              <c:f>Emp!$D$53:$S$53</c:f>
              <c:numCache>
                <c:formatCode>General</c:formatCode>
                <c:ptCount val="16"/>
                <c:pt idx="0">
                  <c:v>2001</c:v>
                </c:pt>
                <c:pt idx="1">
                  <c:v>2002</c:v>
                </c:pt>
                <c:pt idx="2">
                  <c:v>2003</c:v>
                </c:pt>
                <c:pt idx="3">
                  <c:v>2004</c:v>
                </c:pt>
                <c:pt idx="4">
                  <c:v>2005</c:v>
                </c:pt>
                <c:pt idx="5">
                  <c:v>2006</c:v>
                </c:pt>
                <c:pt idx="6">
                  <c:v>2007</c:v>
                </c:pt>
                <c:pt idx="7">
                  <c:v>2008</c:v>
                </c:pt>
                <c:pt idx="8">
                  <c:v>2009</c:v>
                </c:pt>
                <c:pt idx="9">
                  <c:v>2010</c:v>
                </c:pt>
                <c:pt idx="10">
                  <c:v>2011</c:v>
                </c:pt>
                <c:pt idx="11">
                  <c:v>2012</c:v>
                </c:pt>
                <c:pt idx="12">
                  <c:v>2013</c:v>
                </c:pt>
                <c:pt idx="13">
                  <c:v>2014</c:v>
                </c:pt>
                <c:pt idx="14">
                  <c:v>2015</c:v>
                </c:pt>
                <c:pt idx="15">
                  <c:v>2016</c:v>
                </c:pt>
              </c:numCache>
            </c:numRef>
          </c:cat>
          <c:val>
            <c:numRef>
              <c:f>Emp!$D$57:$S$57</c:f>
              <c:numCache>
                <c:formatCode>General</c:formatCode>
                <c:ptCount val="16"/>
                <c:pt idx="0">
                  <c:v>100</c:v>
                </c:pt>
                <c:pt idx="1">
                  <c:v>98.61668452078608</c:v>
                </c:pt>
                <c:pt idx="2">
                  <c:v>97.928674958747749</c:v>
                </c:pt>
                <c:pt idx="3">
                  <c:v>98.558758151466208</c:v>
                </c:pt>
                <c:pt idx="4">
                  <c:v>99.489079691006026</c:v>
                </c:pt>
                <c:pt idx="5">
                  <c:v>100.26959786603018</c:v>
                </c:pt>
                <c:pt idx="6">
                  <c:v>100.95033212685757</c:v>
                </c:pt>
                <c:pt idx="7">
                  <c:v>100.38007951412966</c:v>
                </c:pt>
                <c:pt idx="8">
                  <c:v>95.606777782895705</c:v>
                </c:pt>
                <c:pt idx="9">
                  <c:v>95.083363138285165</c:v>
                </c:pt>
                <c:pt idx="10">
                  <c:v>96.270273556705973</c:v>
                </c:pt>
                <c:pt idx="11">
                  <c:v>97.773442020563081</c:v>
                </c:pt>
                <c:pt idx="12">
                  <c:v>99.019095232780515</c:v>
                </c:pt>
                <c:pt idx="13">
                  <c:v>100.46262728063439</c:v>
                </c:pt>
                <c:pt idx="14">
                  <c:v>101.92291825385004</c:v>
                </c:pt>
                <c:pt idx="15">
                  <c:v>102.99005990333301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56A-4BB8-A608-4B171062ABB9}"/>
            </c:ext>
          </c:extLst>
        </c:ser>
        <c:ser>
          <c:idx val="1"/>
          <c:order val="1"/>
          <c:tx>
            <c:strRef>
              <c:f>Emp!$B$58</c:f>
              <c:strCache>
                <c:ptCount val="1"/>
                <c:pt idx="0">
                  <c:v>Non-Heartland</c:v>
                </c:pt>
              </c:strCache>
            </c:strRef>
          </c:tx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  <a:tailEnd type="none"/>
            </a:ln>
            <a:effectLst/>
          </c:spPr>
          <c:marker>
            <c:symbol val="none"/>
          </c:marker>
          <c:dPt>
            <c:idx val="15"/>
            <c:marker>
              <c:symbol val="none"/>
            </c:marker>
            <c:bubble3D val="0"/>
            <c:spPr>
              <a:ln w="28575" cap="rnd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type="oval"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6A-4BB8-A608-4B171062ABB9}"/>
              </c:ext>
            </c:extLst>
          </c:dPt>
          <c:cat>
            <c:numRef>
              <c:f>Emp!$D$53:$S$53</c:f>
              <c:numCache>
                <c:formatCode>General</c:formatCode>
                <c:ptCount val="16"/>
                <c:pt idx="0">
                  <c:v>2001</c:v>
                </c:pt>
                <c:pt idx="1">
                  <c:v>2002</c:v>
                </c:pt>
                <c:pt idx="2">
                  <c:v>2003</c:v>
                </c:pt>
                <c:pt idx="3">
                  <c:v>2004</c:v>
                </c:pt>
                <c:pt idx="4">
                  <c:v>2005</c:v>
                </c:pt>
                <c:pt idx="5">
                  <c:v>2006</c:v>
                </c:pt>
                <c:pt idx="6">
                  <c:v>2007</c:v>
                </c:pt>
                <c:pt idx="7">
                  <c:v>2008</c:v>
                </c:pt>
                <c:pt idx="8">
                  <c:v>2009</c:v>
                </c:pt>
                <c:pt idx="9">
                  <c:v>2010</c:v>
                </c:pt>
                <c:pt idx="10">
                  <c:v>2011</c:v>
                </c:pt>
                <c:pt idx="11">
                  <c:v>2012</c:v>
                </c:pt>
                <c:pt idx="12">
                  <c:v>2013</c:v>
                </c:pt>
                <c:pt idx="13">
                  <c:v>2014</c:v>
                </c:pt>
                <c:pt idx="14">
                  <c:v>2015</c:v>
                </c:pt>
                <c:pt idx="15">
                  <c:v>2016</c:v>
                </c:pt>
              </c:numCache>
            </c:numRef>
          </c:cat>
          <c:val>
            <c:numRef>
              <c:f>Emp!$D$58:$S$58</c:f>
              <c:numCache>
                <c:formatCode>General</c:formatCode>
                <c:ptCount val="16"/>
                <c:pt idx="0">
                  <c:v>100</c:v>
                </c:pt>
                <c:pt idx="1">
                  <c:v>99.067137016976829</c:v>
                </c:pt>
                <c:pt idx="2">
                  <c:v>98.901424504965746</c:v>
                </c:pt>
                <c:pt idx="3">
                  <c:v>100.29746998535938</c:v>
                </c:pt>
                <c:pt idx="4">
                  <c:v>102.47930593290728</c:v>
                </c:pt>
                <c:pt idx="5">
                  <c:v>104.69888338412837</c:v>
                </c:pt>
                <c:pt idx="6">
                  <c:v>106.12747174738915</c:v>
                </c:pt>
                <c:pt idx="7">
                  <c:v>105.76300895297568</c:v>
                </c:pt>
                <c:pt idx="8">
                  <c:v>100.97829941224626</c:v>
                </c:pt>
                <c:pt idx="9">
                  <c:v>100.32958933657797</c:v>
                </c:pt>
                <c:pt idx="10">
                  <c:v>101.57634106175011</c:v>
                </c:pt>
                <c:pt idx="11">
                  <c:v>103.46694260674292</c:v>
                </c:pt>
                <c:pt idx="12">
                  <c:v>105.4690192929024</c:v>
                </c:pt>
                <c:pt idx="13">
                  <c:v>107.80316550776668</c:v>
                </c:pt>
                <c:pt idx="14">
                  <c:v>110.39713112551348</c:v>
                </c:pt>
                <c:pt idx="15">
                  <c:v>112.60938539227836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56A-4BB8-A608-4B171062AB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7488208"/>
        <c:axId val="437490176"/>
      </c:lineChart>
      <c:catAx>
        <c:axId val="437488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37490176"/>
        <c:crosses val="autoZero"/>
        <c:auto val="1"/>
        <c:lblAlgn val="ctr"/>
        <c:lblOffset val="100"/>
        <c:noMultiLvlLbl val="0"/>
      </c:catAx>
      <c:valAx>
        <c:axId val="4374901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3748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Heartland</a:t>
            </a:r>
            <a:endParaRPr lang="en-US" dirty="0" smtClean="0"/>
          </a:p>
          <a:p>
            <a:pPr>
              <a:defRPr/>
            </a:pPr>
            <a:r>
              <a:rPr lang="en-US" sz="1600" dirty="0" smtClean="0"/>
              <a:t>Percent change since 2010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'States_Size Tiers_10-17'!$B$59</c:f>
              <c:strCache>
                <c:ptCount val="1"/>
                <c:pt idx="0">
                  <c:v>Large</c:v>
                </c:pt>
              </c:strCache>
            </c:strRef>
          </c:tx>
          <c:spPr>
            <a:ln w="28575" cap="rnd">
              <a:solidFill>
                <a:srgbClr val="E55B2E"/>
              </a:solidFill>
              <a:round/>
              <a:tailEnd type="none"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Tiers_10-17'!$L$59:$S$59</c:f>
              <c:numCache>
                <c:formatCode>0.0%</c:formatCode>
                <c:ptCount val="8"/>
                <c:pt idx="0">
                  <c:v>0</c:v>
                </c:pt>
                <c:pt idx="1">
                  <c:v>4.8189872760940862E-3</c:v>
                </c:pt>
                <c:pt idx="2">
                  <c:v>1.0396101176563465E-2</c:v>
                </c:pt>
                <c:pt idx="3">
                  <c:v>1.6294533856890382E-2</c:v>
                </c:pt>
                <c:pt idx="4">
                  <c:v>2.163699542735795E-2</c:v>
                </c:pt>
                <c:pt idx="5">
                  <c:v>2.6114480645527269E-2</c:v>
                </c:pt>
                <c:pt idx="6">
                  <c:v>3.0656214724259927E-2</c:v>
                </c:pt>
                <c:pt idx="7">
                  <c:v>3.5679914559938748E-2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027-420C-A8A4-F466C3667997}"/>
            </c:ext>
          </c:extLst>
        </c:ser>
        <c:ser>
          <c:idx val="1"/>
          <c:order val="1"/>
          <c:tx>
            <c:strRef>
              <c:f>'States_Size Tiers_10-17'!$B$60</c:f>
              <c:strCache>
                <c:ptCount val="1"/>
                <c:pt idx="0">
                  <c:v>Medium</c:v>
                </c:pt>
              </c:strCache>
            </c:strRef>
          </c:tx>
          <c:spPr>
            <a:ln w="28575" cap="rnd">
              <a:solidFill>
                <a:srgbClr val="0D2C6C"/>
              </a:solidFill>
              <a:round/>
              <a:tailEnd type="none"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Tiers_10-17'!$L$60:$S$60</c:f>
              <c:numCache>
                <c:formatCode>0.0%</c:formatCode>
                <c:ptCount val="8"/>
                <c:pt idx="0">
                  <c:v>0</c:v>
                </c:pt>
                <c:pt idx="1">
                  <c:v>5.6003315092309379E-3</c:v>
                </c:pt>
                <c:pt idx="2">
                  <c:v>1.1242243135668293E-2</c:v>
                </c:pt>
                <c:pt idx="3">
                  <c:v>1.6509529526278686E-2</c:v>
                </c:pt>
                <c:pt idx="4">
                  <c:v>2.1714572047632323E-2</c:v>
                </c:pt>
                <c:pt idx="5">
                  <c:v>2.6558529395627185E-2</c:v>
                </c:pt>
                <c:pt idx="6">
                  <c:v>3.1810103251059936E-2</c:v>
                </c:pt>
                <c:pt idx="7">
                  <c:v>3.6898590085420617E-2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027-420C-A8A4-F466C3667997}"/>
            </c:ext>
          </c:extLst>
        </c:ser>
        <c:ser>
          <c:idx val="2"/>
          <c:order val="2"/>
          <c:tx>
            <c:strRef>
              <c:f>'States_Size Tiers_10-17'!$B$61</c:f>
              <c:strCache>
                <c:ptCount val="1"/>
                <c:pt idx="0">
                  <c:v>Small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Tiers_10-17'!$L$61:$S$61</c:f>
              <c:numCache>
                <c:formatCode>0.0%</c:formatCode>
                <c:ptCount val="8"/>
                <c:pt idx="0">
                  <c:v>0</c:v>
                </c:pt>
                <c:pt idx="1">
                  <c:v>3.8042756672473509E-3</c:v>
                </c:pt>
                <c:pt idx="2">
                  <c:v>7.7007913627304917E-3</c:v>
                </c:pt>
                <c:pt idx="3">
                  <c:v>1.212647792544337E-2</c:v>
                </c:pt>
                <c:pt idx="4">
                  <c:v>1.5501912521091775E-2</c:v>
                </c:pt>
                <c:pt idx="5">
                  <c:v>1.8193303073711291E-2</c:v>
                </c:pt>
                <c:pt idx="6">
                  <c:v>2.0860507723809669E-2</c:v>
                </c:pt>
                <c:pt idx="7">
                  <c:v>2.4323845565172836E-2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027-420C-A8A4-F466C3667997}"/>
            </c:ext>
          </c:extLst>
        </c:ser>
        <c:ser>
          <c:idx val="3"/>
          <c:order val="3"/>
          <c:tx>
            <c:strRef>
              <c:f>'States_Size Tiers_10-17'!$B$62</c:f>
              <c:strCache>
                <c:ptCount val="1"/>
                <c:pt idx="0">
                  <c:v>Micro</c:v>
                </c:pt>
              </c:strCache>
            </c:strRef>
          </c:tx>
          <c:spPr>
            <a:ln w="28575" cap="rnd">
              <a:solidFill>
                <a:srgbClr val="8C959A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Tiers_10-17'!$L$62:$S$62</c:f>
              <c:numCache>
                <c:formatCode>0.0%</c:formatCode>
                <c:ptCount val="8"/>
                <c:pt idx="0">
                  <c:v>0</c:v>
                </c:pt>
                <c:pt idx="1">
                  <c:v>1.0097193402416431E-4</c:v>
                </c:pt>
                <c:pt idx="2">
                  <c:v>5.6009518803647936E-5</c:v>
                </c:pt>
                <c:pt idx="3">
                  <c:v>-3.6335823505281151E-4</c:v>
                </c:pt>
                <c:pt idx="4">
                  <c:v>-1.0912005246318747E-3</c:v>
                </c:pt>
                <c:pt idx="5">
                  <c:v>-2.2132907210662637E-3</c:v>
                </c:pt>
                <c:pt idx="6">
                  <c:v>-3.5001023792083658E-3</c:v>
                </c:pt>
                <c:pt idx="7">
                  <c:v>-3.8491767796919054E-3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027-420C-A8A4-F466C3667997}"/>
            </c:ext>
          </c:extLst>
        </c:ser>
        <c:ser>
          <c:idx val="4"/>
          <c:order val="4"/>
          <c:tx>
            <c:strRef>
              <c:f>'States_Size Tiers_10-17'!$B$63</c:f>
              <c:strCache>
                <c:ptCount val="1"/>
                <c:pt idx="0">
                  <c:v>Adjacent</c:v>
                </c:pt>
              </c:strCache>
            </c:strRef>
          </c:tx>
          <c:spPr>
            <a:ln w="28575" cap="rnd">
              <a:solidFill>
                <a:srgbClr val="0571B0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Tiers_10-17'!$L$63:$S$63</c:f>
              <c:numCache>
                <c:formatCode>0.0%</c:formatCode>
                <c:ptCount val="8"/>
                <c:pt idx="0">
                  <c:v>0</c:v>
                </c:pt>
                <c:pt idx="1">
                  <c:v>-2.7587424346447484E-3</c:v>
                </c:pt>
                <c:pt idx="2">
                  <c:v>-7.2737777005712177E-3</c:v>
                </c:pt>
                <c:pt idx="3">
                  <c:v>-1.0191031334961334E-2</c:v>
                </c:pt>
                <c:pt idx="4">
                  <c:v>-1.3413904698167788E-2</c:v>
                </c:pt>
                <c:pt idx="5">
                  <c:v>-1.7171155072238733E-2</c:v>
                </c:pt>
                <c:pt idx="6">
                  <c:v>-1.9867534752454355E-2</c:v>
                </c:pt>
                <c:pt idx="7">
                  <c:v>-2.045484267904199E-2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027-420C-A8A4-F466C3667997}"/>
            </c:ext>
          </c:extLst>
        </c:ser>
        <c:ser>
          <c:idx val="5"/>
          <c:order val="5"/>
          <c:tx>
            <c:strRef>
              <c:f>'States_Size Tiers_10-17'!$B$64</c:f>
              <c:strCache>
                <c:ptCount val="1"/>
                <c:pt idx="0">
                  <c:v>Non-Adjacent</c:v>
                </c:pt>
              </c:strCache>
            </c:strRef>
          </c:tx>
          <c:spPr>
            <a:ln w="28575" cap="rnd">
              <a:solidFill>
                <a:srgbClr val="92C5DE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Tiers_10-17'!$L$64:$S$64</c:f>
              <c:numCache>
                <c:formatCode>0.0%</c:formatCode>
                <c:ptCount val="8"/>
                <c:pt idx="0">
                  <c:v>0</c:v>
                </c:pt>
                <c:pt idx="1">
                  <c:v>-3.3874747898570302E-3</c:v>
                </c:pt>
                <c:pt idx="2">
                  <c:v>-7.7427995196732123E-3</c:v>
                </c:pt>
                <c:pt idx="3">
                  <c:v>-1.1330613758349765E-2</c:v>
                </c:pt>
                <c:pt idx="4">
                  <c:v>-1.4641855881228285E-2</c:v>
                </c:pt>
                <c:pt idx="5">
                  <c:v>-1.9006938392417717E-2</c:v>
                </c:pt>
                <c:pt idx="6">
                  <c:v>-2.3734583467756937E-2</c:v>
                </c:pt>
                <c:pt idx="7">
                  <c:v>-2.7656906649135185E-2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027-420C-A8A4-F466C36679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0534704"/>
        <c:axId val="480535688"/>
      </c:lineChart>
      <c:catAx>
        <c:axId val="480534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80535688"/>
        <c:crosses val="autoZero"/>
        <c:auto val="1"/>
        <c:lblAlgn val="ctr"/>
        <c:lblOffset val="100"/>
        <c:noMultiLvlLbl val="0"/>
      </c:catAx>
      <c:valAx>
        <c:axId val="480535688"/>
        <c:scaling>
          <c:orientation val="minMax"/>
          <c:max val="0.1"/>
          <c:min val="-4.0000000000000008E-2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8053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 smtClean="0"/>
              <a:t>Non-Heartland</a:t>
            </a:r>
          </a:p>
          <a:p>
            <a:pPr>
              <a:defRPr/>
            </a:pPr>
            <a:r>
              <a:rPr lang="en-US" sz="1600" dirty="0" smtClean="0"/>
              <a:t>Percent change since 2010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'States_Size Tiers_10-17'!$B$67</c:f>
              <c:strCache>
                <c:ptCount val="1"/>
                <c:pt idx="0">
                  <c:v>Large</c:v>
                </c:pt>
              </c:strCache>
            </c:strRef>
          </c:tx>
          <c:spPr>
            <a:ln w="28575" cap="rnd">
              <a:solidFill>
                <a:srgbClr val="E55B2E"/>
              </a:solidFill>
              <a:round/>
              <a:tailEnd type="none"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Tiers_10-17'!$L$67:$S$67</c:f>
              <c:numCache>
                <c:formatCode>0.0%</c:formatCode>
                <c:ptCount val="8"/>
                <c:pt idx="0">
                  <c:v>0</c:v>
                </c:pt>
                <c:pt idx="1">
                  <c:v>1.1707956680774678E-2</c:v>
                </c:pt>
                <c:pt idx="2">
                  <c:v>2.3695648869723598E-2</c:v>
                </c:pt>
                <c:pt idx="3">
                  <c:v>3.5165700581320444E-2</c:v>
                </c:pt>
                <c:pt idx="4">
                  <c:v>4.740223202641166E-2</c:v>
                </c:pt>
                <c:pt idx="5">
                  <c:v>5.9864738735435165E-2</c:v>
                </c:pt>
                <c:pt idx="6">
                  <c:v>7.1372570399330801E-2</c:v>
                </c:pt>
                <c:pt idx="7">
                  <c:v>8.1697822174113741E-2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3C0-4C10-993B-1F42D3017F8B}"/>
            </c:ext>
          </c:extLst>
        </c:ser>
        <c:ser>
          <c:idx val="1"/>
          <c:order val="1"/>
          <c:tx>
            <c:strRef>
              <c:f>'States_Size Tiers_10-17'!$B$68</c:f>
              <c:strCache>
                <c:ptCount val="1"/>
                <c:pt idx="0">
                  <c:v>Medium</c:v>
                </c:pt>
              </c:strCache>
            </c:strRef>
          </c:tx>
          <c:spPr>
            <a:ln w="28575" cap="rnd">
              <a:solidFill>
                <a:srgbClr val="0D2C6C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Tiers_10-17'!$L$68:$S$68</c:f>
              <c:numCache>
                <c:formatCode>0.0%</c:formatCode>
                <c:ptCount val="8"/>
                <c:pt idx="0">
                  <c:v>0</c:v>
                </c:pt>
                <c:pt idx="1">
                  <c:v>8.3728553888956538E-3</c:v>
                </c:pt>
                <c:pt idx="2">
                  <c:v>1.6734908661467682E-2</c:v>
                </c:pt>
                <c:pt idx="3">
                  <c:v>2.4664584723777621E-2</c:v>
                </c:pt>
                <c:pt idx="4">
                  <c:v>3.3475871008958401E-2</c:v>
                </c:pt>
                <c:pt idx="5">
                  <c:v>4.3419714181853225E-2</c:v>
                </c:pt>
                <c:pt idx="6">
                  <c:v>5.3791951284615801E-2</c:v>
                </c:pt>
                <c:pt idx="7">
                  <c:v>6.4420873676518525E-2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C0-4C10-993B-1F42D3017F8B}"/>
            </c:ext>
          </c:extLst>
        </c:ser>
        <c:ser>
          <c:idx val="2"/>
          <c:order val="2"/>
          <c:tx>
            <c:strRef>
              <c:f>'States_Size Tiers_10-17'!$B$69</c:f>
              <c:strCache>
                <c:ptCount val="1"/>
                <c:pt idx="0">
                  <c:v>Small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Tiers_10-17'!$L$69:$S$69</c:f>
              <c:numCache>
                <c:formatCode>0.0%</c:formatCode>
                <c:ptCount val="8"/>
                <c:pt idx="0">
                  <c:v>0</c:v>
                </c:pt>
                <c:pt idx="1">
                  <c:v>5.1041753932757079E-3</c:v>
                </c:pt>
                <c:pt idx="2">
                  <c:v>1.0800343104217906E-2</c:v>
                </c:pt>
                <c:pt idx="3">
                  <c:v>1.4283588640049414E-2</c:v>
                </c:pt>
                <c:pt idx="4">
                  <c:v>1.9660034235399002E-2</c:v>
                </c:pt>
                <c:pt idx="5">
                  <c:v>2.5086870136804055E-2</c:v>
                </c:pt>
                <c:pt idx="6">
                  <c:v>3.1198101423307329E-2</c:v>
                </c:pt>
                <c:pt idx="7">
                  <c:v>3.8320202261436911E-2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3C0-4C10-993B-1F42D3017F8B}"/>
            </c:ext>
          </c:extLst>
        </c:ser>
        <c:ser>
          <c:idx val="3"/>
          <c:order val="3"/>
          <c:tx>
            <c:strRef>
              <c:f>'States_Size Tiers_10-17'!$B$70</c:f>
              <c:strCache>
                <c:ptCount val="1"/>
                <c:pt idx="0">
                  <c:v>Micro</c:v>
                </c:pt>
              </c:strCache>
            </c:strRef>
          </c:tx>
          <c:spPr>
            <a:ln w="28575" cap="rnd">
              <a:solidFill>
                <a:srgbClr val="8C959A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Tiers_10-17'!$L$70:$S$70</c:f>
              <c:numCache>
                <c:formatCode>0.0%</c:formatCode>
                <c:ptCount val="8"/>
                <c:pt idx="0">
                  <c:v>0</c:v>
                </c:pt>
                <c:pt idx="1">
                  <c:v>1.0888140289390953E-3</c:v>
                </c:pt>
                <c:pt idx="2">
                  <c:v>1.8180190709775723E-3</c:v>
                </c:pt>
                <c:pt idx="3">
                  <c:v>1.6722376868578603E-3</c:v>
                </c:pt>
                <c:pt idx="4">
                  <c:v>2.6476910382682841E-3</c:v>
                </c:pt>
                <c:pt idx="5">
                  <c:v>3.9429541643503253E-3</c:v>
                </c:pt>
                <c:pt idx="6">
                  <c:v>6.6847770472725949E-3</c:v>
                </c:pt>
                <c:pt idx="7">
                  <c:v>1.0006744252274536E-2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3C0-4C10-993B-1F42D3017F8B}"/>
            </c:ext>
          </c:extLst>
        </c:ser>
        <c:ser>
          <c:idx val="4"/>
          <c:order val="4"/>
          <c:tx>
            <c:strRef>
              <c:f>'States_Size Tiers_10-17'!$B$71</c:f>
              <c:strCache>
                <c:ptCount val="1"/>
                <c:pt idx="0">
                  <c:v>Adjacent</c:v>
                </c:pt>
              </c:strCache>
            </c:strRef>
          </c:tx>
          <c:spPr>
            <a:ln w="28575" cap="rnd">
              <a:solidFill>
                <a:srgbClr val="0571B0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Tiers_10-17'!$L$71:$S$71</c:f>
              <c:numCache>
                <c:formatCode>0.0%</c:formatCode>
                <c:ptCount val="8"/>
                <c:pt idx="0">
                  <c:v>0</c:v>
                </c:pt>
                <c:pt idx="1">
                  <c:v>-1.6851461928908532E-3</c:v>
                </c:pt>
                <c:pt idx="2">
                  <c:v>-5.0200084353266283E-3</c:v>
                </c:pt>
                <c:pt idx="3">
                  <c:v>-7.4283724292663021E-3</c:v>
                </c:pt>
                <c:pt idx="4">
                  <c:v>-9.1169140108944731E-3</c:v>
                </c:pt>
                <c:pt idx="5">
                  <c:v>-9.8393936839569207E-3</c:v>
                </c:pt>
                <c:pt idx="6">
                  <c:v>-8.9403537965539164E-3</c:v>
                </c:pt>
                <c:pt idx="7">
                  <c:v>-7.0055727186715232E-3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3C0-4C10-993B-1F42D3017F8B}"/>
            </c:ext>
          </c:extLst>
        </c:ser>
        <c:ser>
          <c:idx val="5"/>
          <c:order val="5"/>
          <c:tx>
            <c:strRef>
              <c:f>'States_Size Tiers_10-17'!$B$72</c:f>
              <c:strCache>
                <c:ptCount val="1"/>
                <c:pt idx="0">
                  <c:v>Non-Adjacent</c:v>
                </c:pt>
              </c:strCache>
            </c:strRef>
          </c:tx>
          <c:spPr>
            <a:ln w="28575" cap="rnd">
              <a:solidFill>
                <a:srgbClr val="92C5DE"/>
              </a:solidFill>
              <a:round/>
            </a:ln>
            <a:effectLst/>
          </c:spPr>
          <c:marker>
            <c:symbol val="none"/>
          </c:marker>
          <c:cat>
            <c:numRef>
              <c:f>'States_Size Tiers_10-17'!$L$58:$S$58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'States_Size Tiers_10-17'!$L$72:$S$72</c:f>
              <c:numCache>
                <c:formatCode>0.0%</c:formatCode>
                <c:ptCount val="8"/>
                <c:pt idx="0">
                  <c:v>0</c:v>
                </c:pt>
                <c:pt idx="1">
                  <c:v>-9.4337552927754983E-4</c:v>
                </c:pt>
                <c:pt idx="2">
                  <c:v>-2.6628419736293633E-3</c:v>
                </c:pt>
                <c:pt idx="3">
                  <c:v>-4.7264759439240031E-3</c:v>
                </c:pt>
                <c:pt idx="4">
                  <c:v>-7.3543526908141548E-3</c:v>
                </c:pt>
                <c:pt idx="5">
                  <c:v>-9.3919341392246763E-3</c:v>
                </c:pt>
                <c:pt idx="6">
                  <c:v>-1.2311873368289419E-2</c:v>
                </c:pt>
                <c:pt idx="7">
                  <c:v>-1.3495206335973323E-2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3C0-4C10-993B-1F42D3017F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0534704"/>
        <c:axId val="480535688"/>
      </c:lineChart>
      <c:catAx>
        <c:axId val="480534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480535688"/>
        <c:crosses val="autoZero"/>
        <c:auto val="1"/>
        <c:lblAlgn val="ctr"/>
        <c:lblOffset val="100"/>
        <c:noMultiLvlLbl val="0"/>
      </c:catAx>
      <c:valAx>
        <c:axId val="480535688"/>
        <c:scaling>
          <c:orientation val="minMax"/>
          <c:min val="-4.0000000000000008E-2"/>
        </c:scaling>
        <c:delete val="1"/>
        <c:axPos val="l"/>
        <c:numFmt formatCode="0%" sourceLinked="0"/>
        <c:majorTickMark val="out"/>
        <c:minorTickMark val="none"/>
        <c:tickLblPos val="nextTo"/>
        <c:crossAx val="48053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 dirty="0"/>
              <a:t>Startup </a:t>
            </a:r>
            <a:r>
              <a:rPr lang="en-US" sz="1800" dirty="0" smtClean="0"/>
              <a:t>rate</a:t>
            </a:r>
          </a:p>
          <a:p>
            <a:pPr>
              <a:defRPr sz="1800"/>
            </a:pPr>
            <a:r>
              <a:rPr lang="en-US" sz="1600" dirty="0" smtClean="0"/>
              <a:t>1978 – 2014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rgbClr val="0D2C6C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'Startup Rate'!$B$2</c:f>
              <c:strCache>
                <c:ptCount val="1"/>
                <c:pt idx="0">
                  <c:v>Heartland</c:v>
                </c:pt>
              </c:strCache>
            </c:strRef>
          </c:tx>
          <c:spPr>
            <a:ln w="28575" cap="rnd">
              <a:solidFill>
                <a:srgbClr val="E55B2E"/>
              </a:solidFill>
              <a:round/>
            </a:ln>
            <a:effectLst/>
          </c:spPr>
          <c:marker>
            <c:symbol val="none"/>
          </c:marker>
          <c:cat>
            <c:numRef>
              <c:f>'Startup Rate'!$D$1:$AN$1</c:f>
              <c:numCache>
                <c:formatCode>General</c:formatCode>
                <c:ptCount val="37"/>
                <c:pt idx="0">
                  <c:v>1978</c:v>
                </c:pt>
                <c:pt idx="1">
                  <c:v>1979</c:v>
                </c:pt>
                <c:pt idx="2">
                  <c:v>1980</c:v>
                </c:pt>
                <c:pt idx="3">
                  <c:v>1981</c:v>
                </c:pt>
                <c:pt idx="4">
                  <c:v>1982</c:v>
                </c:pt>
                <c:pt idx="5">
                  <c:v>1983</c:v>
                </c:pt>
                <c:pt idx="6">
                  <c:v>1984</c:v>
                </c:pt>
                <c:pt idx="7">
                  <c:v>1985</c:v>
                </c:pt>
                <c:pt idx="8">
                  <c:v>1986</c:v>
                </c:pt>
                <c:pt idx="9">
                  <c:v>1987</c:v>
                </c:pt>
                <c:pt idx="10">
                  <c:v>1988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  <c:pt idx="14">
                  <c:v>1992</c:v>
                </c:pt>
                <c:pt idx="15">
                  <c:v>1993</c:v>
                </c:pt>
                <c:pt idx="16">
                  <c:v>1994</c:v>
                </c:pt>
                <c:pt idx="17">
                  <c:v>1995</c:v>
                </c:pt>
                <c:pt idx="18">
                  <c:v>1996</c:v>
                </c:pt>
                <c:pt idx="19">
                  <c:v>1997</c:v>
                </c:pt>
                <c:pt idx="20">
                  <c:v>1998</c:v>
                </c:pt>
                <c:pt idx="21">
                  <c:v>1999</c:v>
                </c:pt>
                <c:pt idx="22">
                  <c:v>2000</c:v>
                </c:pt>
                <c:pt idx="23">
                  <c:v>2001</c:v>
                </c:pt>
                <c:pt idx="24">
                  <c:v>2002</c:v>
                </c:pt>
                <c:pt idx="25">
                  <c:v>2003</c:v>
                </c:pt>
                <c:pt idx="26">
                  <c:v>2004</c:v>
                </c:pt>
                <c:pt idx="27">
                  <c:v>2005</c:v>
                </c:pt>
                <c:pt idx="28">
                  <c:v>2006</c:v>
                </c:pt>
                <c:pt idx="29">
                  <c:v>2007</c:v>
                </c:pt>
                <c:pt idx="30">
                  <c:v>2008</c:v>
                </c:pt>
                <c:pt idx="31">
                  <c:v>2009</c:v>
                </c:pt>
                <c:pt idx="32">
                  <c:v>2010</c:v>
                </c:pt>
                <c:pt idx="33">
                  <c:v>2011</c:v>
                </c:pt>
                <c:pt idx="34">
                  <c:v>2012</c:v>
                </c:pt>
                <c:pt idx="35">
                  <c:v>2013</c:v>
                </c:pt>
                <c:pt idx="36">
                  <c:v>2014</c:v>
                </c:pt>
              </c:numCache>
            </c:numRef>
          </c:cat>
          <c:val>
            <c:numRef>
              <c:f>'Startup Rate'!$D$2:$AN$2</c:f>
              <c:numCache>
                <c:formatCode>0.0%</c:formatCode>
                <c:ptCount val="37"/>
                <c:pt idx="0">
                  <c:v>0.1123249181204977</c:v>
                </c:pt>
                <c:pt idx="1">
                  <c:v>0.10514115644759348</c:v>
                </c:pt>
                <c:pt idx="2">
                  <c:v>9.4905201061335945E-2</c:v>
                </c:pt>
                <c:pt idx="3">
                  <c:v>8.8926921705652112E-2</c:v>
                </c:pt>
                <c:pt idx="4">
                  <c:v>9.2879688935573121E-2</c:v>
                </c:pt>
                <c:pt idx="5">
                  <c:v>8.5558782961460453E-2</c:v>
                </c:pt>
                <c:pt idx="6">
                  <c:v>0.10141840210910752</c:v>
                </c:pt>
                <c:pt idx="7">
                  <c:v>9.4719155168626765E-2</c:v>
                </c:pt>
                <c:pt idx="8">
                  <c:v>9.2615013575253494E-2</c:v>
                </c:pt>
                <c:pt idx="9">
                  <c:v>9.6908064500300511E-2</c:v>
                </c:pt>
                <c:pt idx="10">
                  <c:v>8.2840785159433078E-2</c:v>
                </c:pt>
                <c:pt idx="11">
                  <c:v>8.1468952816033571E-2</c:v>
                </c:pt>
                <c:pt idx="12">
                  <c:v>8.0241892573152784E-2</c:v>
                </c:pt>
                <c:pt idx="13">
                  <c:v>7.8793824980637958E-2</c:v>
                </c:pt>
                <c:pt idx="14">
                  <c:v>7.8145375858562433E-2</c:v>
                </c:pt>
                <c:pt idx="15">
                  <c:v>7.8491624432219506E-2</c:v>
                </c:pt>
                <c:pt idx="16">
                  <c:v>8.1434602084622457E-2</c:v>
                </c:pt>
                <c:pt idx="17">
                  <c:v>8.1622180220311924E-2</c:v>
                </c:pt>
                <c:pt idx="18">
                  <c:v>7.9504592533431173E-2</c:v>
                </c:pt>
                <c:pt idx="19">
                  <c:v>7.9033427607816467E-2</c:v>
                </c:pt>
                <c:pt idx="20">
                  <c:v>7.6237192736579584E-2</c:v>
                </c:pt>
                <c:pt idx="21">
                  <c:v>7.1902032137305519E-2</c:v>
                </c:pt>
                <c:pt idx="22">
                  <c:v>6.8698411471552132E-2</c:v>
                </c:pt>
                <c:pt idx="23">
                  <c:v>6.5173868502034354E-2</c:v>
                </c:pt>
                <c:pt idx="24">
                  <c:v>6.9537623613284763E-2</c:v>
                </c:pt>
                <c:pt idx="25">
                  <c:v>6.7899047048534625E-2</c:v>
                </c:pt>
                <c:pt idx="26">
                  <c:v>6.9132805695643895E-2</c:v>
                </c:pt>
                <c:pt idx="27">
                  <c:v>7.0350942401133085E-2</c:v>
                </c:pt>
                <c:pt idx="28">
                  <c:v>7.0995038248627074E-2</c:v>
                </c:pt>
                <c:pt idx="29">
                  <c:v>6.4163293326424051E-2</c:v>
                </c:pt>
                <c:pt idx="30">
                  <c:v>5.9606547644831955E-2</c:v>
                </c:pt>
                <c:pt idx="31">
                  <c:v>5.0863995165143686E-2</c:v>
                </c:pt>
                <c:pt idx="32">
                  <c:v>4.9182810086360516E-2</c:v>
                </c:pt>
                <c:pt idx="33">
                  <c:v>5.1089110280412617E-2</c:v>
                </c:pt>
                <c:pt idx="34">
                  <c:v>5.1814060469835506E-2</c:v>
                </c:pt>
                <c:pt idx="35">
                  <c:v>5.1247915055843772E-2</c:v>
                </c:pt>
                <c:pt idx="36">
                  <c:v>5.1643338973319436E-2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8C-4B4F-90A5-0E7908696F11}"/>
            </c:ext>
          </c:extLst>
        </c:ser>
        <c:ser>
          <c:idx val="1"/>
          <c:order val="1"/>
          <c:tx>
            <c:strRef>
              <c:f>'Startup Rate'!$B$3</c:f>
              <c:strCache>
                <c:ptCount val="1"/>
                <c:pt idx="0">
                  <c:v>Non-Heartland</c:v>
                </c:pt>
              </c:strCache>
            </c:strRef>
          </c:tx>
          <c:spPr>
            <a:ln w="28575" cap="rnd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'Startup Rate'!$D$1:$AN$1</c:f>
              <c:numCache>
                <c:formatCode>General</c:formatCode>
                <c:ptCount val="37"/>
                <c:pt idx="0">
                  <c:v>1978</c:v>
                </c:pt>
                <c:pt idx="1">
                  <c:v>1979</c:v>
                </c:pt>
                <c:pt idx="2">
                  <c:v>1980</c:v>
                </c:pt>
                <c:pt idx="3">
                  <c:v>1981</c:v>
                </c:pt>
                <c:pt idx="4">
                  <c:v>1982</c:v>
                </c:pt>
                <c:pt idx="5">
                  <c:v>1983</c:v>
                </c:pt>
                <c:pt idx="6">
                  <c:v>1984</c:v>
                </c:pt>
                <c:pt idx="7">
                  <c:v>1985</c:v>
                </c:pt>
                <c:pt idx="8">
                  <c:v>1986</c:v>
                </c:pt>
                <c:pt idx="9">
                  <c:v>1987</c:v>
                </c:pt>
                <c:pt idx="10">
                  <c:v>1988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  <c:pt idx="14">
                  <c:v>1992</c:v>
                </c:pt>
                <c:pt idx="15">
                  <c:v>1993</c:v>
                </c:pt>
                <c:pt idx="16">
                  <c:v>1994</c:v>
                </c:pt>
                <c:pt idx="17">
                  <c:v>1995</c:v>
                </c:pt>
                <c:pt idx="18">
                  <c:v>1996</c:v>
                </c:pt>
                <c:pt idx="19">
                  <c:v>1997</c:v>
                </c:pt>
                <c:pt idx="20">
                  <c:v>1998</c:v>
                </c:pt>
                <c:pt idx="21">
                  <c:v>1999</c:v>
                </c:pt>
                <c:pt idx="22">
                  <c:v>2000</c:v>
                </c:pt>
                <c:pt idx="23">
                  <c:v>2001</c:v>
                </c:pt>
                <c:pt idx="24">
                  <c:v>2002</c:v>
                </c:pt>
                <c:pt idx="25">
                  <c:v>2003</c:v>
                </c:pt>
                <c:pt idx="26">
                  <c:v>2004</c:v>
                </c:pt>
                <c:pt idx="27">
                  <c:v>2005</c:v>
                </c:pt>
                <c:pt idx="28">
                  <c:v>2006</c:v>
                </c:pt>
                <c:pt idx="29">
                  <c:v>2007</c:v>
                </c:pt>
                <c:pt idx="30">
                  <c:v>2008</c:v>
                </c:pt>
                <c:pt idx="31">
                  <c:v>2009</c:v>
                </c:pt>
                <c:pt idx="32">
                  <c:v>2010</c:v>
                </c:pt>
                <c:pt idx="33">
                  <c:v>2011</c:v>
                </c:pt>
                <c:pt idx="34">
                  <c:v>2012</c:v>
                </c:pt>
                <c:pt idx="35">
                  <c:v>2013</c:v>
                </c:pt>
                <c:pt idx="36">
                  <c:v>2014</c:v>
                </c:pt>
              </c:numCache>
            </c:numRef>
          </c:cat>
          <c:val>
            <c:numRef>
              <c:f>'Startup Rate'!$D$3:$AN$3</c:f>
              <c:numCache>
                <c:formatCode>0.0%</c:formatCode>
                <c:ptCount val="37"/>
                <c:pt idx="0">
                  <c:v>0.12473733818413472</c:v>
                </c:pt>
                <c:pt idx="1">
                  <c:v>0.12208430341831787</c:v>
                </c:pt>
                <c:pt idx="2">
                  <c:v>0.10749542510175014</c:v>
                </c:pt>
                <c:pt idx="3">
                  <c:v>0.10847853987063082</c:v>
                </c:pt>
                <c:pt idx="4">
                  <c:v>0.11004556520865505</c:v>
                </c:pt>
                <c:pt idx="5">
                  <c:v>0.10059854338914032</c:v>
                </c:pt>
                <c:pt idx="6">
                  <c:v>0.11246270916147488</c:v>
                </c:pt>
                <c:pt idx="7">
                  <c:v>0.11257080762737358</c:v>
                </c:pt>
                <c:pt idx="8">
                  <c:v>0.11334334444307537</c:v>
                </c:pt>
                <c:pt idx="9">
                  <c:v>0.1150881424204681</c:v>
                </c:pt>
                <c:pt idx="10">
                  <c:v>0.1004646139422018</c:v>
                </c:pt>
                <c:pt idx="11">
                  <c:v>9.5429068658724497E-2</c:v>
                </c:pt>
                <c:pt idx="12">
                  <c:v>9.4326326636242477E-2</c:v>
                </c:pt>
                <c:pt idx="13">
                  <c:v>9.0078505445609858E-2</c:v>
                </c:pt>
                <c:pt idx="14">
                  <c:v>8.8348248767215642E-2</c:v>
                </c:pt>
                <c:pt idx="15">
                  <c:v>8.7418040261951643E-2</c:v>
                </c:pt>
                <c:pt idx="16">
                  <c:v>9.0725025892701275E-2</c:v>
                </c:pt>
                <c:pt idx="17">
                  <c:v>9.2273179157500246E-2</c:v>
                </c:pt>
                <c:pt idx="18">
                  <c:v>9.1348103440487924E-2</c:v>
                </c:pt>
                <c:pt idx="19">
                  <c:v>9.1640544744541683E-2</c:v>
                </c:pt>
                <c:pt idx="20">
                  <c:v>8.9173373334362774E-2</c:v>
                </c:pt>
                <c:pt idx="21">
                  <c:v>8.5435859333308328E-2</c:v>
                </c:pt>
                <c:pt idx="22">
                  <c:v>8.235882377158657E-2</c:v>
                </c:pt>
                <c:pt idx="23">
                  <c:v>8.0423015377366278E-2</c:v>
                </c:pt>
                <c:pt idx="24">
                  <c:v>8.4338011418417402E-2</c:v>
                </c:pt>
                <c:pt idx="25">
                  <c:v>8.4242501707101652E-2</c:v>
                </c:pt>
                <c:pt idx="26">
                  <c:v>8.6320972824311018E-2</c:v>
                </c:pt>
                <c:pt idx="27">
                  <c:v>8.9355175516589724E-2</c:v>
                </c:pt>
                <c:pt idx="28">
                  <c:v>9.0651697436436612E-2</c:v>
                </c:pt>
                <c:pt idx="29">
                  <c:v>8.1169914055410242E-2</c:v>
                </c:pt>
                <c:pt idx="30">
                  <c:v>7.4984940380846923E-2</c:v>
                </c:pt>
                <c:pt idx="31">
                  <c:v>6.3527569214882132E-2</c:v>
                </c:pt>
                <c:pt idx="32">
                  <c:v>6.2405518160586884E-2</c:v>
                </c:pt>
                <c:pt idx="33">
                  <c:v>6.5109852909282867E-2</c:v>
                </c:pt>
                <c:pt idx="34">
                  <c:v>6.6081843617231781E-2</c:v>
                </c:pt>
                <c:pt idx="35">
                  <c:v>6.4557790256531467E-2</c:v>
                </c:pt>
                <c:pt idx="36">
                  <c:v>6.5453748407697618E-2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98C-4B4F-90A5-0E7908696F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8447352"/>
        <c:axId val="578448336"/>
      </c:lineChart>
      <c:catAx>
        <c:axId val="578447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78448336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578448336"/>
        <c:scaling>
          <c:orientation val="minMax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rgbClr val="0D2C6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78447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rgbClr val="0D2C6C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0.08613</cdr:x>
      <cdr:y>0.68053</cdr:y>
    </cdr:from>
    <cdr:to>
      <cdr:x>1</cdr:x>
      <cdr:y>0.68053</cdr:y>
    </cdr:to>
    <cdr:cxnSp macro="">
      <cdr:nvCxnSpPr>
        <cdr:cNvPr id="3" name="Straight Connector 2"/>
        <cdr:cNvCxnSpPr/>
      </cdr:nvCxnSpPr>
      <cdr:spPr>
        <a:xfrm xmlns:a="http://schemas.openxmlformats.org/drawingml/2006/main">
          <a:off x="683388" y="3450420"/>
          <a:ext cx="7251191" cy="0"/>
        </a:xfrm>
        <a:prstGeom xmlns:a="http://schemas.openxmlformats.org/drawingml/2006/main" prst="line">
          <a:avLst/>
        </a:prstGeom>
        <a:ln xmlns:a="http://schemas.openxmlformats.org/drawingml/2006/main" w="28575"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C7D8D1C7-9112-4D1A-BA85-C137888D8CDF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1262F40B-1718-4AFC-A48D-1F2CF0081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45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1205B7F7-5345-7844-9210-F6944D17D33A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8" tIns="46479" rIns="92958" bIns="4647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vert="horz" lIns="92958" tIns="46479" rIns="92958" bIns="4647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7E7FB7F9-5712-7249-B159-5A909B21D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56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81299"/>
            <a:ext cx="5672447" cy="2838202"/>
          </a:xfrm>
        </p:spPr>
        <p:txBody>
          <a:bodyPr anchor="ctr">
            <a:noAutofit/>
          </a:bodyPr>
          <a:lstStyle>
            <a:lvl1pPr algn="l"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19211"/>
            <a:ext cx="5672447" cy="1018309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53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6696" y="1068388"/>
            <a:ext cx="3156383" cy="1164173"/>
          </a:xfrm>
        </p:spPr>
        <p:txBody>
          <a:bodyPr anchor="t"/>
          <a:lstStyle>
            <a:lvl1pPr>
              <a:defRPr sz="3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117775" cy="6603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6696" y="2434442"/>
            <a:ext cx="3156383" cy="3434545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5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58228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BAC5FD-25C4-3948-B325-F5BFC18A04E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9169" y="1068388"/>
            <a:ext cx="6564631" cy="1164173"/>
          </a:xfrm>
        </p:spPr>
        <p:txBody>
          <a:bodyPr anchor="t"/>
          <a:lstStyle>
            <a:lvl1pPr>
              <a:defRPr sz="3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" y="0"/>
            <a:ext cx="4067174" cy="6603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9169" y="2434442"/>
            <a:ext cx="6564631" cy="3434545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5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58228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BAC5FD-25C4-3948-B325-F5BFC18A04E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0794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7635" y="1829332"/>
            <a:ext cx="5672447" cy="2838202"/>
          </a:xfrm>
        </p:spPr>
        <p:txBody>
          <a:bodyPr anchor="ctr">
            <a:noAutofit/>
          </a:bodyPr>
          <a:lstStyle>
            <a:lvl1pPr algn="l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77634" y="5019211"/>
            <a:ext cx="5672447" cy="1018309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6940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514" y="1025912"/>
            <a:ext cx="3058886" cy="51510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4499" y="1258783"/>
            <a:ext cx="6829301" cy="49181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58228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822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BAC5FD-25C4-3948-B325-F5BFC18A04E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038600" y="685800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6374" y="1930587"/>
            <a:ext cx="6175169" cy="1890526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36374" y="4589463"/>
            <a:ext cx="681107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AC5FD-25C4-3948-B325-F5BFC18A04E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6603999"/>
            <a:ext cx="12192000" cy="254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2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0" y="1027906"/>
            <a:ext cx="2743200" cy="1325563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AC5FD-25C4-3948-B325-F5BFC18A04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/>
          <p:cNvSpPr>
            <a:spLocks noGrp="1"/>
          </p:cNvSpPr>
          <p:nvPr>
            <p:ph type="chart" sz="quarter" idx="13"/>
          </p:nvPr>
        </p:nvSpPr>
        <p:spPr>
          <a:xfrm>
            <a:off x="246063" y="163513"/>
            <a:ext cx="7907337" cy="5949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84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625E-A6D3-CE42-B8B5-8F6C3048EDE1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AC5FD-25C4-3948-B325-F5BFC18A04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625E-A6D3-CE42-B8B5-8F6C3048EDE1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AC5FD-25C4-3948-B325-F5BFC18A04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625E-A6D3-CE42-B8B5-8F6C3048EDE1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AC5FD-25C4-3948-B325-F5BFC18A04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E175625E-A6D3-CE42-B8B5-8F6C3048EDE1}" type="datetimeFigureOut">
              <a:rPr lang="en-US" smtClean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A5BAC5FD-25C4-3948-B325-F5BFC18A04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46" r:id="rId2"/>
    <p:sldLayoutId id="2147483734" r:id="rId3"/>
    <p:sldLayoutId id="2147483735" r:id="rId4"/>
    <p:sldLayoutId id="2147483745" r:id="rId5"/>
    <p:sldLayoutId id="2147483747" r:id="rId6"/>
    <p:sldLayoutId id="2147483736" r:id="rId7"/>
    <p:sldLayoutId id="2147483737" r:id="rId8"/>
    <p:sldLayoutId id="2147483738" r:id="rId9"/>
    <p:sldLayoutId id="2147483741" r:id="rId10"/>
    <p:sldLayoutId id="21474837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4" b="6763"/>
          <a:stretch/>
        </p:blipFill>
        <p:spPr>
          <a:xfrm>
            <a:off x="0" y="583251"/>
            <a:ext cx="9365576" cy="488666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4062046" y="693032"/>
            <a:ext cx="7429500" cy="5486400"/>
            <a:chOff x="4062046" y="685800"/>
            <a:chExt cx="7429500" cy="5486400"/>
          </a:xfrm>
          <a:solidFill>
            <a:srgbClr val="E55B2E">
              <a:alpha val="70000"/>
            </a:srgbClr>
          </a:solidFill>
        </p:grpSpPr>
        <p:sp>
          <p:nvSpPr>
            <p:cNvPr id="4" name="Rectangle 3"/>
            <p:cNvSpPr/>
            <p:nvPr/>
          </p:nvSpPr>
          <p:spPr>
            <a:xfrm>
              <a:off x="4062046" y="685800"/>
              <a:ext cx="7429500" cy="5486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062046" y="1357303"/>
              <a:ext cx="2416175" cy="69850"/>
              <a:chOff x="314325" y="1333500"/>
              <a:chExt cx="2416175" cy="69850"/>
            </a:xfrm>
            <a:grpFill/>
          </p:grpSpPr>
          <p:sp>
            <p:nvSpPr>
              <p:cNvPr id="7" name="Rectangle 6"/>
              <p:cNvSpPr/>
              <p:nvPr userDrawn="1"/>
            </p:nvSpPr>
            <p:spPr>
              <a:xfrm>
                <a:off x="314325" y="1333500"/>
                <a:ext cx="765175" cy="69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1139825" y="1333500"/>
                <a:ext cx="765175" cy="69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 userDrawn="1"/>
            </p:nvSpPr>
            <p:spPr>
              <a:xfrm>
                <a:off x="1965325" y="1333500"/>
                <a:ext cx="765175" cy="69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3344" y="5462680"/>
              <a:ext cx="521222" cy="50393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60223" y="1717621"/>
            <a:ext cx="6502849" cy="2838202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Arial Black" panose="020B0A04020102020204" pitchFamily="34" charset="0"/>
              </a:rPr>
              <a:t>STATE OF THE HEARTLAND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>
          <a:xfrm>
            <a:off x="4360223" y="4955533"/>
            <a:ext cx="5672447" cy="10183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Preliminary findings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May 7, </a:t>
            </a:r>
            <a:r>
              <a:rPr lang="en-US" dirty="0">
                <a:solidFill>
                  <a:schemeClr val="bg1"/>
                </a:solidFill>
              </a:rPr>
              <a:t>2018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5863584"/>
            <a:ext cx="2927200" cy="31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72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3" r="10061"/>
          <a:stretch/>
        </p:blipFill>
        <p:spPr>
          <a:xfrm>
            <a:off x="775738" y="630783"/>
            <a:ext cx="6574536" cy="44865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1865126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One-third of national exports originate in the Heartland…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5443" y="3016030"/>
            <a:ext cx="2922777" cy="6258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Exports’ share of GSP</a:t>
            </a:r>
            <a:endParaRPr lang="en-US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666884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12.3%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9.6%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Brookings, “Export Monitor 2018,” April 2018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42818" y="4794133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Greatest export share: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Louisiana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(19.3%)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H="1" flipV="1">
            <a:off x="5013107" y="4474905"/>
            <a:ext cx="240739" cy="305348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8625443" y="3653395"/>
            <a:ext cx="2287378" cy="1527917"/>
            <a:chOff x="639028" y="3718185"/>
            <a:chExt cx="2287378" cy="1527917"/>
          </a:xfrm>
        </p:grpSpPr>
        <p:grpSp>
          <p:nvGrpSpPr>
            <p:cNvPr id="38" name="Group 37"/>
            <p:cNvGrpSpPr/>
            <p:nvPr/>
          </p:nvGrpSpPr>
          <p:grpSpPr>
            <a:xfrm>
              <a:off x="1270115" y="3718185"/>
              <a:ext cx="1656291" cy="1527917"/>
              <a:chOff x="2190748" y="8445132"/>
              <a:chExt cx="2546353" cy="3173155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2191257" y="8445132"/>
                <a:ext cx="2545844" cy="7244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9.3%    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2190748" y="906662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10.0%  — 12.5%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190748" y="9651048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12.5%  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15.0%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2190748" y="1027237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15.0%  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17.5%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2190748" y="10893877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17.5%  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19.3%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</p:grp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639028" y="3782199"/>
              <a:ext cx="557604" cy="220148"/>
            </a:xfrm>
            <a:prstGeom prst="rect">
              <a:avLst/>
            </a:prstGeom>
            <a:solidFill>
              <a:srgbClr val="EFF3FF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639028" y="4077914"/>
              <a:ext cx="557604" cy="220148"/>
            </a:xfrm>
            <a:prstGeom prst="rect">
              <a:avLst/>
            </a:prstGeom>
            <a:solidFill>
              <a:srgbClr val="BDD7E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639028" y="4371254"/>
              <a:ext cx="557604" cy="220148"/>
            </a:xfrm>
            <a:prstGeom prst="rect">
              <a:avLst/>
            </a:prstGeom>
            <a:solidFill>
              <a:srgbClr val="6BAED6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2" name="Rectangle 41"/>
            <p:cNvSpPr>
              <a:spLocks noChangeAspect="1"/>
            </p:cNvSpPr>
            <p:nvPr/>
          </p:nvSpPr>
          <p:spPr>
            <a:xfrm>
              <a:off x="639028" y="4666274"/>
              <a:ext cx="557604" cy="220148"/>
            </a:xfrm>
            <a:prstGeom prst="rect">
              <a:avLst/>
            </a:prstGeom>
            <a:solidFill>
              <a:srgbClr val="3182BD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3" name="Rectangle 42"/>
            <p:cNvSpPr>
              <a:spLocks noChangeAspect="1"/>
            </p:cNvSpPr>
            <p:nvPr/>
          </p:nvSpPr>
          <p:spPr>
            <a:xfrm>
              <a:off x="639028" y="4961941"/>
              <a:ext cx="557604" cy="220148"/>
            </a:xfrm>
            <a:prstGeom prst="rect">
              <a:avLst/>
            </a:prstGeom>
            <a:solidFill>
              <a:srgbClr val="08519C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775738" y="2239586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Smallest export share: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Oklahoma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(9.3%)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095092" y="2777347"/>
            <a:ext cx="746833" cy="542786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2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9011557" y="1025912"/>
            <a:ext cx="3058886" cy="2751522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…and it remains the source of most of the country’s agricultural output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64FE1F-47ED-E548-9943-8D291D44D80F}"/>
              </a:ext>
            </a:extLst>
          </p:cNvPr>
          <p:cNvSpPr txBox="1"/>
          <p:nvPr/>
        </p:nvSpPr>
        <p:spPr>
          <a:xfrm>
            <a:off x="414172" y="5656490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USDA </a:t>
            </a:r>
            <a:r>
              <a:rPr lang="en-US" sz="1100" i="1" dirty="0">
                <a:solidFill>
                  <a:srgbClr val="0D2C6C"/>
                </a:solidFill>
                <a:latin typeface="+mj-lt"/>
              </a:rPr>
              <a:t>data</a:t>
            </a: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4984669"/>
              </p:ext>
            </p:extLst>
          </p:nvPr>
        </p:nvGraphicFramePr>
        <p:xfrm>
          <a:off x="5879592" y="653918"/>
          <a:ext cx="3131965" cy="5002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9138326" y="3776328"/>
            <a:ext cx="2805348" cy="649280"/>
            <a:chOff x="1443682" y="8446981"/>
            <a:chExt cx="3123341" cy="1348414"/>
          </a:xfrm>
        </p:grpSpPr>
        <p:grpSp>
          <p:nvGrpSpPr>
            <p:cNvPr id="16" name="Group 15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19" name="Rectangle 18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0139553"/>
              </p:ext>
            </p:extLst>
          </p:nvPr>
        </p:nvGraphicFramePr>
        <p:xfrm>
          <a:off x="414171" y="654698"/>
          <a:ext cx="5338651" cy="33288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2990088" y="3974030"/>
            <a:ext cx="28895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5 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Heartland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states by agricultural output account for a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quarter of all national production</a:t>
            </a:r>
            <a:endParaRPr lang="en-US" sz="20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Bent Arrow 1"/>
          <p:cNvSpPr/>
          <p:nvPr/>
        </p:nvSpPr>
        <p:spPr>
          <a:xfrm rot="10800000" flipH="1">
            <a:off x="1636777" y="3974030"/>
            <a:ext cx="1245655" cy="1019363"/>
          </a:xfrm>
          <a:prstGeom prst="bentArrow">
            <a:avLst>
              <a:gd name="adj1" fmla="val 19386"/>
              <a:gd name="adj2" fmla="val 20805"/>
              <a:gd name="adj3" fmla="val 27846"/>
              <a:gd name="adj4" fmla="val 41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24" name="Rectangle 23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103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044035"/>
              </p:ext>
            </p:extLst>
          </p:nvPr>
        </p:nvGraphicFramePr>
        <p:xfrm>
          <a:off x="414171" y="653917"/>
          <a:ext cx="8130433" cy="4900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9869">
                  <a:extLst>
                    <a:ext uri="{9D8B030D-6E8A-4147-A177-3AD203B41FA5}">
                      <a16:colId xmlns:a16="http://schemas.microsoft.com/office/drawing/2014/main" val="2018565067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3369732634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3880663366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801282386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1185521359"/>
                    </a:ext>
                  </a:extLst>
                </a:gridCol>
              </a:tblGrid>
              <a:tr h="324476">
                <a:tc>
                  <a:txBody>
                    <a:bodyPr/>
                    <a:lstStyle/>
                    <a:p>
                      <a:pPr marL="0" marR="0" lvl="0" indent="0" algn="ctr" defTabSz="81915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Advanced industries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43912"/>
                  </a:ext>
                </a:extLst>
              </a:tr>
              <a:tr h="324476">
                <a:tc>
                  <a:txBody>
                    <a:bodyPr/>
                    <a:lstStyle/>
                    <a:p>
                      <a:pPr marL="0" marR="0" lvl="0" indent="0" algn="ctr" defTabSz="81915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Share of total, 2016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change, 2015-16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2534415"/>
                  </a:ext>
                </a:extLst>
              </a:tr>
              <a:tr h="312027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Employment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Employment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3667242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Michigan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13.3%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22.2%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55492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Indiana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12.6%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24.5%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0.8%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328115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Alabama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11.0%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19.4%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0.6%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24092882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Kansas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10.7%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20.0%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0.8%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486018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Ohio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16.4%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0.6%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9274464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Kentucky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17.2%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85800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Minnesota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16.0%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4.3%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383633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Wisconsin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14.1%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-0.2%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909625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Illinois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16.0%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-0.5%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456854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Tennessee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13.6%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3.2%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532481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Missouri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8.7%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16.5%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37747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Iowa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8.7%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13.8%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-2.8%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1609608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Oklahoma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8.1%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20.5%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-6.3%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-4.3%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618844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Mississippi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7.7%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18.2%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-2.0%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86340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Louisiana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7.4%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22.5%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-5.1%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20523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Nebraska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7.2%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10.6%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-0.8%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190645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North Dakota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7.2%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14.9%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-2.9%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6160773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South Dakota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6.9%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10.1%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-1.5%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5215593"/>
                  </a:ext>
                </a:extLst>
              </a:tr>
              <a:tr h="17824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Arkansas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6.8%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12.3%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-0.5%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685367"/>
                  </a:ext>
                </a:extLst>
              </a:tr>
              <a:tr h="170196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D2C6C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D2C6C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2049165"/>
                  </a:ext>
                </a:extLst>
              </a:tr>
              <a:tr h="17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+mj-lt"/>
                        </a:rPr>
                        <a:t>9.8%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+mj-lt"/>
                        </a:rPr>
                        <a:t>17.4%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+mj-lt"/>
                        </a:rPr>
                        <a:t>0.6%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7865287"/>
                  </a:ext>
                </a:extLst>
              </a:tr>
              <a:tr h="17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9.5%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17.2%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+mj-lt"/>
                        </a:rPr>
                        <a:t>1.3%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0803865"/>
                  </a:ext>
                </a:extLst>
              </a:tr>
            </a:tbl>
          </a:graphicData>
        </a:graphic>
      </p:graphicFrame>
      <p:sp>
        <p:nvSpPr>
          <p:cNvPr id="14" name="Title 1"/>
          <p:cNvSpPr txBox="1">
            <a:spLocks/>
          </p:cNvSpPr>
          <p:nvPr/>
        </p:nvSpPr>
        <p:spPr>
          <a:xfrm>
            <a:off x="9011557" y="1025912"/>
            <a:ext cx="3058886" cy="2751522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D2C6C"/>
                </a:solidFill>
              </a:rPr>
              <a:t>Advanced industries </a:t>
            </a:r>
            <a:r>
              <a:rPr lang="en-US" sz="3200" dirty="0" smtClean="0">
                <a:solidFill>
                  <a:srgbClr val="0D2C6C"/>
                </a:solidFill>
              </a:rPr>
              <a:t>play an especially important role in the </a:t>
            </a:r>
            <a:r>
              <a:rPr lang="en-US" sz="3200" dirty="0">
                <a:solidFill>
                  <a:srgbClr val="0D2C6C"/>
                </a:solidFill>
              </a:rPr>
              <a:t>Heartland </a:t>
            </a:r>
            <a:r>
              <a:rPr lang="en-US" sz="3200" dirty="0" smtClean="0">
                <a:solidFill>
                  <a:srgbClr val="0D2C6C"/>
                </a:solidFill>
              </a:rPr>
              <a:t>economy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64FE1F-47ED-E548-9943-8D291D44D80F}"/>
              </a:ext>
            </a:extLst>
          </p:cNvPr>
          <p:cNvSpPr txBox="1"/>
          <p:nvPr/>
        </p:nvSpPr>
        <p:spPr>
          <a:xfrm>
            <a:off x="414172" y="5656490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err="1">
                <a:solidFill>
                  <a:srgbClr val="0D2C6C"/>
                </a:solidFill>
                <a:latin typeface="+mj-lt"/>
              </a:rPr>
              <a:t>Emsi</a:t>
            </a:r>
            <a:r>
              <a:rPr lang="en-US" sz="1100" i="1" dirty="0">
                <a:solidFill>
                  <a:srgbClr val="0D2C6C"/>
                </a:solidFill>
                <a:latin typeface="+mj-lt"/>
              </a:rPr>
              <a:t>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8968921" y="3902164"/>
            <a:ext cx="2378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Michigan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Indiana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the first and second </a:t>
            </a:r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advanced sector employment shares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nation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9775825" y="653917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15" name="Rectangle 1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20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2"/>
            <a:ext cx="2943062" cy="2308324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The region is a key contributor to national energy production…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85788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EIA-SEDS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22514" y="3415161"/>
            <a:ext cx="2805348" cy="649280"/>
            <a:chOff x="1443682" y="8446981"/>
            <a:chExt cx="3123341" cy="1348414"/>
          </a:xfrm>
        </p:grpSpPr>
        <p:grpSp>
          <p:nvGrpSpPr>
            <p:cNvPr id="22" name="Group 21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29" name="Rectangle 28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32" name="Rectangle 31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graphicFrame>
        <p:nvGraphicFramePr>
          <p:cNvPr id="34" name="Chart 3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16008"/>
              </p:ext>
            </p:extLst>
          </p:nvPr>
        </p:nvGraphicFramePr>
        <p:xfrm>
          <a:off x="3465576" y="591036"/>
          <a:ext cx="4447796" cy="5098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8" name="Chart 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8192209"/>
              </p:ext>
            </p:extLst>
          </p:nvPr>
        </p:nvGraphicFramePr>
        <p:xfrm>
          <a:off x="7620000" y="653918"/>
          <a:ext cx="4002024" cy="3261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7922516" y="4004313"/>
            <a:ext cx="37086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16%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Heartland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production comes from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renewable sources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compared with just 9% in Non-Heartland states</a:t>
            </a:r>
            <a:endParaRPr lang="en-US" sz="20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73417" y="2010797"/>
            <a:ext cx="2002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Renewable energy</a:t>
            </a:r>
            <a:endParaRPr lang="en-US" sz="1600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9482328" y="2304740"/>
            <a:ext cx="466344" cy="310444"/>
          </a:xfrm>
          <a:prstGeom prst="straightConnector1">
            <a:avLst/>
          </a:prstGeom>
          <a:ln>
            <a:solidFill>
              <a:srgbClr val="0D2C6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14173" y="4145367"/>
            <a:ext cx="2927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Renewables include nuclear energy, biofuels, geothermal and hydroelectric, solar thermal and PV, wind, and biomass</a:t>
            </a:r>
            <a:endParaRPr lang="en-US" sz="1100" i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18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9" r="9530"/>
          <a:stretch/>
        </p:blipFill>
        <p:spPr>
          <a:xfrm>
            <a:off x="4788411" y="1025912"/>
            <a:ext cx="6574536" cy="44089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514" y="1025911"/>
            <a:ext cx="3217465" cy="2132467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0D2C6C"/>
                </a:solidFill>
              </a:rPr>
              <a:t>…and is notably specialized in manufacturing industries</a:t>
            </a:r>
            <a:endParaRPr lang="en-US" sz="3200" dirty="0">
              <a:solidFill>
                <a:srgbClr val="0D2C6C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2514" y="3014336"/>
            <a:ext cx="2818858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state output</a:t>
            </a:r>
            <a:endParaRPr lang="en-US" sz="2000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Manufacturing, 2016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14800" y="5915611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err="1" smtClean="0">
                <a:solidFill>
                  <a:srgbClr val="0D2C6C"/>
                </a:solidFill>
                <a:latin typeface="+mj-lt"/>
              </a:rPr>
              <a:t>Emsi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308816" y="4508299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161005"/>
              </p:ext>
            </p:extLst>
          </p:nvPr>
        </p:nvGraphicFramePr>
        <p:xfrm>
          <a:off x="4308816" y="450997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16.8%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10.0%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grpSp>
        <p:nvGrpSpPr>
          <p:cNvPr id="41" name="Group 40"/>
          <p:cNvGrpSpPr/>
          <p:nvPr/>
        </p:nvGrpSpPr>
        <p:grpSpPr>
          <a:xfrm>
            <a:off x="639028" y="3707902"/>
            <a:ext cx="2287378" cy="1527917"/>
            <a:chOff x="639028" y="3718185"/>
            <a:chExt cx="2287378" cy="1527917"/>
          </a:xfrm>
        </p:grpSpPr>
        <p:grpSp>
          <p:nvGrpSpPr>
            <p:cNvPr id="13" name="Group 12"/>
            <p:cNvGrpSpPr/>
            <p:nvPr/>
          </p:nvGrpSpPr>
          <p:grpSpPr>
            <a:xfrm>
              <a:off x="1270115" y="3718185"/>
              <a:ext cx="1656291" cy="1527917"/>
              <a:chOff x="2190748" y="8445132"/>
              <a:chExt cx="2546353" cy="3173155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191257" y="8445132"/>
                <a:ext cx="2545844" cy="7244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7.0%   — 12.5%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190748" y="906662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12.5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15.0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190748" y="9651048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15.0% — 17.5%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190748" y="1027237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17.5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 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20.0%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190748" y="10893877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20.0% — 26.5%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</p:grpSp>
        <p:sp>
          <p:nvSpPr>
            <p:cNvPr id="36" name="Rectangle 35"/>
            <p:cNvSpPr>
              <a:spLocks noChangeAspect="1"/>
            </p:cNvSpPr>
            <p:nvPr/>
          </p:nvSpPr>
          <p:spPr>
            <a:xfrm>
              <a:off x="639028" y="3782199"/>
              <a:ext cx="557604" cy="220148"/>
            </a:xfrm>
            <a:prstGeom prst="rect">
              <a:avLst/>
            </a:prstGeom>
            <a:solidFill>
              <a:srgbClr val="EFF3FF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7" name="Rectangle 36"/>
            <p:cNvSpPr>
              <a:spLocks noChangeAspect="1"/>
            </p:cNvSpPr>
            <p:nvPr/>
          </p:nvSpPr>
          <p:spPr>
            <a:xfrm>
              <a:off x="639028" y="4077914"/>
              <a:ext cx="557604" cy="220148"/>
            </a:xfrm>
            <a:prstGeom prst="rect">
              <a:avLst/>
            </a:prstGeom>
            <a:solidFill>
              <a:srgbClr val="BDD7E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39028" y="4371254"/>
              <a:ext cx="557604" cy="220148"/>
            </a:xfrm>
            <a:prstGeom prst="rect">
              <a:avLst/>
            </a:prstGeom>
            <a:solidFill>
              <a:srgbClr val="6BAED6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639028" y="4666274"/>
              <a:ext cx="557604" cy="220148"/>
            </a:xfrm>
            <a:prstGeom prst="rect">
              <a:avLst/>
            </a:prstGeom>
            <a:solidFill>
              <a:srgbClr val="3182BD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639028" y="4961941"/>
              <a:ext cx="557604" cy="220148"/>
            </a:xfrm>
            <a:prstGeom prst="rect">
              <a:avLst/>
            </a:prstGeom>
            <a:solidFill>
              <a:srgbClr val="08519C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9291366" y="1506699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(26.5%)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9299449" y="2153030"/>
            <a:ext cx="713232" cy="763906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500877" y="685441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Dakota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(7.0%)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6907908" y="1331772"/>
            <a:ext cx="622560" cy="564119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799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8352" cy="5941155"/>
          </a:xfrm>
          <a:prstGeom prst="rect">
            <a:avLst/>
          </a:prstGeom>
          <a:solidFill>
            <a:srgbClr val="0D2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bg1"/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148340"/>
            <a:ext cx="2927200" cy="312747"/>
          </a:xfrm>
          <a:prstGeom prst="rect">
            <a:avLst/>
          </a:prstGeom>
        </p:spPr>
      </p:pic>
      <p:grpSp>
        <p:nvGrpSpPr>
          <p:cNvPr id="23" name="Group 273"/>
          <p:cNvGrpSpPr/>
          <p:nvPr/>
        </p:nvGrpSpPr>
        <p:grpSpPr>
          <a:xfrm>
            <a:off x="861953" y="2970860"/>
            <a:ext cx="685800" cy="685800"/>
            <a:chOff x="0" y="0"/>
            <a:chExt cx="1263734" cy="1263734"/>
          </a:xfrm>
        </p:grpSpPr>
        <p:sp>
          <p:nvSpPr>
            <p:cNvPr id="24" name="Shape 271"/>
            <p:cNvSpPr/>
            <p:nvPr/>
          </p:nvSpPr>
          <p:spPr>
            <a:xfrm>
              <a:off x="0" y="0"/>
              <a:ext cx="1263734" cy="126373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5" name="Shape 272"/>
            <p:cNvSpPr/>
            <p:nvPr/>
          </p:nvSpPr>
          <p:spPr>
            <a:xfrm>
              <a:off x="290127" y="151723"/>
              <a:ext cx="683478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6" name="Group 277"/>
          <p:cNvGrpSpPr/>
          <p:nvPr/>
        </p:nvGrpSpPr>
        <p:grpSpPr>
          <a:xfrm>
            <a:off x="861954" y="1434494"/>
            <a:ext cx="685800" cy="685800"/>
            <a:chOff x="0" y="0"/>
            <a:chExt cx="1276304" cy="1276304"/>
          </a:xfrm>
        </p:grpSpPr>
        <p:sp>
          <p:nvSpPr>
            <p:cNvPr id="27" name="Shape 275"/>
            <p:cNvSpPr/>
            <p:nvPr/>
          </p:nvSpPr>
          <p:spPr>
            <a:xfrm>
              <a:off x="0" y="0"/>
              <a:ext cx="1276304" cy="1276304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8" name="Shape 276"/>
            <p:cNvSpPr/>
            <p:nvPr/>
          </p:nvSpPr>
          <p:spPr>
            <a:xfrm>
              <a:off x="293013" y="154856"/>
              <a:ext cx="690276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+mj-lt"/>
                </a:rPr>
                <a:t>1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705199" y="1509363"/>
            <a:ext cx="3278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we’re doing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705199" y="3053197"/>
            <a:ext cx="287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indicators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05199" y="3541946"/>
            <a:ext cx="5637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Strengths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</a:t>
            </a:r>
            <a:endParaRPr lang="en-US" sz="24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measures 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32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6" r="9619"/>
          <a:stretch/>
        </p:blipFill>
        <p:spPr>
          <a:xfrm>
            <a:off x="4788411" y="1143633"/>
            <a:ext cx="6574536" cy="44914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514" y="1025912"/>
            <a:ext cx="3058886" cy="189102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D2C6C"/>
                </a:solidFill>
              </a:rPr>
              <a:t>Population growth in the Heartland has been slow…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2514" y="3006153"/>
            <a:ext cx="292277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population CAGR </a:t>
            </a: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2010 - 2016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97296" y="653918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Dakota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(1.91%)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545068" y="1337446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Slowest: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Illinois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(-0.01%)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7018018" y="1326356"/>
            <a:ext cx="758952" cy="619044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107424" y="1971424"/>
            <a:ext cx="713232" cy="945512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14800" y="5915611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“2017 Population Estimates,” U.S. Census Bureau, Population Division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308816" y="4508299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657553"/>
              </p:ext>
            </p:extLst>
          </p:nvPr>
        </p:nvGraphicFramePr>
        <p:xfrm>
          <a:off x="4308816" y="4508299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0.93%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grpSp>
        <p:nvGrpSpPr>
          <p:cNvPr id="41" name="Group 40"/>
          <p:cNvGrpSpPr/>
          <p:nvPr/>
        </p:nvGrpSpPr>
        <p:grpSpPr>
          <a:xfrm>
            <a:off x="639028" y="3718185"/>
            <a:ext cx="2287378" cy="1527917"/>
            <a:chOff x="639028" y="3718185"/>
            <a:chExt cx="2287378" cy="1527917"/>
          </a:xfrm>
        </p:grpSpPr>
        <p:grpSp>
          <p:nvGrpSpPr>
            <p:cNvPr id="13" name="Group 12"/>
            <p:cNvGrpSpPr/>
            <p:nvPr/>
          </p:nvGrpSpPr>
          <p:grpSpPr>
            <a:xfrm>
              <a:off x="1270115" y="3718185"/>
              <a:ext cx="1656291" cy="1527917"/>
              <a:chOff x="2190748" y="8445132"/>
              <a:chExt cx="2546353" cy="3173155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2191257" y="8445132"/>
                <a:ext cx="2545844" cy="7244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0.01% </a:t>
                </a: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— 0.00%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190748" y="906662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0.00%  — 0.10%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190748" y="9651048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0.10%  — 0.50%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190748" y="1027237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0.50%  — 1.00%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190748" y="10893877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1.00%  — 1.91%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</p:grpSp>
        <p:sp>
          <p:nvSpPr>
            <p:cNvPr id="36" name="Rectangle 35"/>
            <p:cNvSpPr>
              <a:spLocks noChangeAspect="1"/>
            </p:cNvSpPr>
            <p:nvPr/>
          </p:nvSpPr>
          <p:spPr>
            <a:xfrm>
              <a:off x="639028" y="3782199"/>
              <a:ext cx="557604" cy="220148"/>
            </a:xfrm>
            <a:prstGeom prst="rect">
              <a:avLst/>
            </a:prstGeom>
            <a:solidFill>
              <a:srgbClr val="F4A582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7" name="Rectangle 36"/>
            <p:cNvSpPr>
              <a:spLocks noChangeAspect="1"/>
            </p:cNvSpPr>
            <p:nvPr/>
          </p:nvSpPr>
          <p:spPr>
            <a:xfrm>
              <a:off x="639028" y="4077914"/>
              <a:ext cx="557604" cy="220148"/>
            </a:xfrm>
            <a:prstGeom prst="rect">
              <a:avLst/>
            </a:prstGeom>
            <a:solidFill>
              <a:srgbClr val="F7F7F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39028" y="4371254"/>
              <a:ext cx="557604" cy="220148"/>
            </a:xfrm>
            <a:prstGeom prst="rect">
              <a:avLst/>
            </a:prstGeom>
            <a:solidFill>
              <a:srgbClr val="BDD7E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639028" y="4666274"/>
              <a:ext cx="557604" cy="220148"/>
            </a:xfrm>
            <a:prstGeom prst="rect">
              <a:avLst/>
            </a:prstGeom>
            <a:solidFill>
              <a:srgbClr val="6BAED6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639028" y="4961941"/>
              <a:ext cx="557604" cy="220148"/>
            </a:xfrm>
            <a:prstGeom prst="rect">
              <a:avLst/>
            </a:prstGeom>
            <a:solidFill>
              <a:srgbClr val="2171B5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7700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D2C6C"/>
                </a:solidFill>
              </a:rPr>
              <a:t>…and job growth has trailed the rest of the country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9071679"/>
              </p:ext>
            </p:extLst>
          </p:nvPr>
        </p:nvGraphicFramePr>
        <p:xfrm>
          <a:off x="3341372" y="653918"/>
          <a:ext cx="8234932" cy="5070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799064" y="1367625"/>
            <a:ext cx="78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112.6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99064" y="2666959"/>
            <a:ext cx="78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103.0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3941064" y="3416059"/>
            <a:ext cx="7232904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341372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“Quarterly Census of Employment and Wages,” BLS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26880" y="3047538"/>
            <a:ext cx="2805348" cy="649280"/>
            <a:chOff x="1443682" y="8446981"/>
            <a:chExt cx="3123341" cy="1348414"/>
          </a:xfrm>
        </p:grpSpPr>
        <p:grpSp>
          <p:nvGrpSpPr>
            <p:cNvPr id="16" name="Group 15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19" name="Rectangle 18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0084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In most states, output growth has lagged as well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5443" y="3006153"/>
            <a:ext cx="292277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output CAGR </a:t>
            </a: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– 2016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625443" y="3718185"/>
            <a:ext cx="2403892" cy="1527917"/>
            <a:chOff x="1041399" y="8445132"/>
            <a:chExt cx="3695702" cy="3173155"/>
          </a:xfrm>
        </p:grpSpPr>
        <p:grpSp>
          <p:nvGrpSpPr>
            <p:cNvPr id="14" name="Group 13"/>
            <p:cNvGrpSpPr/>
            <p:nvPr/>
          </p:nvGrpSpPr>
          <p:grpSpPr>
            <a:xfrm>
              <a:off x="1041399" y="8579193"/>
              <a:ext cx="857250" cy="2907270"/>
              <a:chOff x="1920240" y="5844876"/>
              <a:chExt cx="857250" cy="2907270"/>
            </a:xfrm>
          </p:grpSpPr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4A582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1" name="Rectangle 20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7F7F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2" name="Rectangle 21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BDD7E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3" name="Rectangle 22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6BAED6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4" name="Rectangle 23"/>
              <p:cNvSpPr>
                <a:spLocks noChangeAspect="1"/>
              </p:cNvSpPr>
              <p:nvPr/>
            </p:nvSpPr>
            <p:spPr>
              <a:xfrm>
                <a:off x="1920240" y="8294946"/>
                <a:ext cx="857250" cy="457200"/>
              </a:xfrm>
              <a:prstGeom prst="rect">
                <a:avLst/>
              </a:prstGeom>
              <a:solidFill>
                <a:srgbClr val="2171B5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190748" y="8445132"/>
              <a:ext cx="2546353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1.1% — 0.0%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0.0%  — 1.0%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1.5%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1.5%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2.5%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0748" y="10893877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.5%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7" r="8635"/>
          <a:stretch/>
        </p:blipFill>
        <p:spPr>
          <a:xfrm>
            <a:off x="853084" y="808893"/>
            <a:ext cx="6574536" cy="44815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1746504" y="330752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Fastest grower:</a:t>
            </a: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Dakota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(5.0%)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01783" y="4826630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Slowest grower:</a:t>
            </a: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Louisiana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967226" y="1003190"/>
            <a:ext cx="758952" cy="619044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4998772" y="4591940"/>
            <a:ext cx="291558" cy="295020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467017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err="1">
                <a:solidFill>
                  <a:srgbClr val="0D2C6C"/>
                </a:solidFill>
                <a:latin typeface="+mj-lt"/>
              </a:rPr>
              <a:t>Emsi</a:t>
            </a:r>
            <a:r>
              <a:rPr lang="en-US" sz="1100" i="1" dirty="0">
                <a:solidFill>
                  <a:srgbClr val="0D2C6C"/>
                </a:solidFill>
                <a:latin typeface="+mj-lt"/>
              </a:rPr>
              <a:t> and BEA data</a:t>
            </a:r>
          </a:p>
        </p:txBody>
      </p:sp>
    </p:spTree>
    <p:extLst>
      <p:ext uri="{BB962C8B-B14F-4D97-AF65-F5344CB8AC3E}">
        <p14:creationId xmlns:p14="http://schemas.microsoft.com/office/powerpoint/2010/main" val="788450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431712"/>
              </p:ext>
            </p:extLst>
          </p:nvPr>
        </p:nvGraphicFramePr>
        <p:xfrm>
          <a:off x="414171" y="653917"/>
          <a:ext cx="8130433" cy="4900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89869">
                  <a:extLst>
                    <a:ext uri="{9D8B030D-6E8A-4147-A177-3AD203B41FA5}">
                      <a16:colId xmlns:a16="http://schemas.microsoft.com/office/drawing/2014/main" val="2018565067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3369732634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3880663366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801282386"/>
                    </a:ext>
                  </a:extLst>
                </a:gridCol>
                <a:gridCol w="1685141">
                  <a:extLst>
                    <a:ext uri="{9D8B030D-6E8A-4147-A177-3AD203B41FA5}">
                      <a16:colId xmlns:a16="http://schemas.microsoft.com/office/drawing/2014/main" val="1185521359"/>
                    </a:ext>
                  </a:extLst>
                </a:gridCol>
              </a:tblGrid>
              <a:tr h="324476">
                <a:tc>
                  <a:txBody>
                    <a:bodyPr/>
                    <a:lstStyle/>
                    <a:p>
                      <a:pPr marL="0" marR="0" lvl="0" indent="0" algn="ctr" defTabSz="81915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Advanced </a:t>
                      </a:r>
                      <a:r>
                        <a:rPr lang="en-US" sz="1800" b="1" i="0" u="none" strike="noStrike" dirty="0" smtClean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services</a:t>
                      </a: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43912"/>
                  </a:ext>
                </a:extLst>
              </a:tr>
              <a:tr h="324476">
                <a:tc>
                  <a:txBody>
                    <a:bodyPr/>
                    <a:lstStyle/>
                    <a:p>
                      <a:pPr marL="0" marR="0" lvl="0" indent="0" algn="ctr" defTabSz="81915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Share of total, 2016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sz="3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Percent change, 2015-16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191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2534415"/>
                  </a:ext>
                </a:extLst>
              </a:tr>
              <a:tr h="312027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Employment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Employment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3667242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Michigan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55492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Illinois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328115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Kansas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24092882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Missouri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486018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Minnesota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11.1%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9274464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Alabama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85800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Nebraska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383633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Ohio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909625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Tennessee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4568540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Wisconsin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532481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North Dakota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37747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Louisiana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-3.1%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1609608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Kentucky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618844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Oklahoma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386340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Indiana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2052361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Arkansas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1906459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Iowa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-0.2%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6160773"/>
                  </a:ext>
                </a:extLst>
              </a:tr>
              <a:tr h="175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South Dakota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5215593"/>
                  </a:ext>
                </a:extLst>
              </a:tr>
              <a:tr h="17824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Mississippi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-6.4%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-1.5%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685367"/>
                  </a:ext>
                </a:extLst>
              </a:tr>
              <a:tr h="170196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D2C6C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2049165"/>
                  </a:ext>
                </a:extLst>
              </a:tr>
              <a:tr h="17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4.0%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E55B2E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7865287"/>
                  </a:ext>
                </a:extLst>
              </a:tr>
              <a:tr h="171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5.8%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D2C6C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2.7%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0803865"/>
                  </a:ext>
                </a:extLst>
              </a:tr>
            </a:tbl>
          </a:graphicData>
        </a:graphic>
      </p:graphicFrame>
      <p:sp>
        <p:nvSpPr>
          <p:cNvPr id="14" name="Title 1"/>
          <p:cNvSpPr txBox="1">
            <a:spLocks/>
          </p:cNvSpPr>
          <p:nvPr/>
        </p:nvSpPr>
        <p:spPr>
          <a:xfrm>
            <a:off x="9011557" y="1025912"/>
            <a:ext cx="3058886" cy="2308324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High-value advanced services have a small presence in the region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64FE1F-47ED-E548-9943-8D291D44D80F}"/>
              </a:ext>
            </a:extLst>
          </p:cNvPr>
          <p:cNvSpPr txBox="1"/>
          <p:nvPr/>
        </p:nvSpPr>
        <p:spPr>
          <a:xfrm>
            <a:off x="414172" y="5656490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err="1">
                <a:solidFill>
                  <a:srgbClr val="0D2C6C"/>
                </a:solidFill>
                <a:latin typeface="+mj-lt"/>
              </a:rPr>
              <a:t>Emsi</a:t>
            </a:r>
            <a:r>
              <a:rPr lang="en-US" sz="1100" i="1" dirty="0">
                <a:solidFill>
                  <a:srgbClr val="0D2C6C"/>
                </a:solidFill>
                <a:latin typeface="+mj-lt"/>
              </a:rPr>
              <a:t>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8544604" y="4238881"/>
            <a:ext cx="3485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81% 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advanced services’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comes from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outside the Heartland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is growing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concentrated</a:t>
            </a:r>
            <a:endParaRPr lang="en-US" sz="20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/>
          <p:cNvCxnSpPr>
            <a:stCxn id="12" idx="1"/>
          </p:cNvCxnSpPr>
          <p:nvPr/>
        </p:nvCxnSpPr>
        <p:spPr>
          <a:xfrm flipH="1">
            <a:off x="8001000" y="4900601"/>
            <a:ext cx="543604" cy="308370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9775825" y="653917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17" name="Rectangle 16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297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8352" cy="5941155"/>
          </a:xfrm>
          <a:prstGeom prst="rect">
            <a:avLst/>
          </a:prstGeom>
          <a:solidFill>
            <a:srgbClr val="0D2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bg1"/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148340"/>
            <a:ext cx="2927200" cy="312747"/>
          </a:xfrm>
          <a:prstGeom prst="rect">
            <a:avLst/>
          </a:prstGeom>
        </p:spPr>
      </p:pic>
      <p:grpSp>
        <p:nvGrpSpPr>
          <p:cNvPr id="23" name="Group 273"/>
          <p:cNvGrpSpPr/>
          <p:nvPr/>
        </p:nvGrpSpPr>
        <p:grpSpPr>
          <a:xfrm>
            <a:off x="861953" y="2970860"/>
            <a:ext cx="685800" cy="685800"/>
            <a:chOff x="0" y="0"/>
            <a:chExt cx="1263734" cy="1263734"/>
          </a:xfrm>
        </p:grpSpPr>
        <p:sp>
          <p:nvSpPr>
            <p:cNvPr id="24" name="Shape 271"/>
            <p:cNvSpPr/>
            <p:nvPr/>
          </p:nvSpPr>
          <p:spPr>
            <a:xfrm>
              <a:off x="0" y="0"/>
              <a:ext cx="1263734" cy="1263734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5" name="Shape 272"/>
            <p:cNvSpPr/>
            <p:nvPr/>
          </p:nvSpPr>
          <p:spPr>
            <a:xfrm>
              <a:off x="290127" y="151723"/>
              <a:ext cx="683478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6" name="Group 277"/>
          <p:cNvGrpSpPr/>
          <p:nvPr/>
        </p:nvGrpSpPr>
        <p:grpSpPr>
          <a:xfrm>
            <a:off x="861954" y="1434494"/>
            <a:ext cx="685800" cy="685800"/>
            <a:chOff x="0" y="0"/>
            <a:chExt cx="1276304" cy="1276304"/>
          </a:xfrm>
        </p:grpSpPr>
        <p:sp>
          <p:nvSpPr>
            <p:cNvPr id="27" name="Shape 275"/>
            <p:cNvSpPr/>
            <p:nvPr/>
          </p:nvSpPr>
          <p:spPr>
            <a:xfrm>
              <a:off x="0" y="0"/>
              <a:ext cx="1276304" cy="127630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8" name="Shape 276"/>
            <p:cNvSpPr/>
            <p:nvPr/>
          </p:nvSpPr>
          <p:spPr>
            <a:xfrm>
              <a:off x="293013" y="154856"/>
              <a:ext cx="690276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+mj-lt"/>
                </a:rPr>
                <a:t>1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705199" y="1509363"/>
            <a:ext cx="3278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we’re doing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705199" y="3053197"/>
            <a:ext cx="287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indicators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05199" y="3541946"/>
            <a:ext cx="5271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Strengths</a:t>
            </a:r>
            <a:endParaRPr lang="en-US" sz="2400" dirty="0">
              <a:solidFill>
                <a:schemeClr val="bg1">
                  <a:alpha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</a:t>
            </a:r>
            <a:endParaRPr lang="en-US" sz="2400" dirty="0">
              <a:solidFill>
                <a:schemeClr val="bg1">
                  <a:alpha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measures</a:t>
            </a:r>
            <a:endParaRPr lang="en-US" sz="2400" dirty="0">
              <a:solidFill>
                <a:schemeClr val="bg1">
                  <a:alpha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624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Growth has been almost exclusively in metro areas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41372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Source: </a:t>
            </a:r>
            <a:r>
              <a:rPr lang="fr-FR" sz="1100" i="1" dirty="0">
                <a:solidFill>
                  <a:srgbClr val="0D2C6C"/>
                </a:solidFill>
                <a:latin typeface="+mj-lt"/>
              </a:rPr>
              <a:t>“2017 Population Estimates,” U.S. </a:t>
            </a:r>
            <a:r>
              <a:rPr lang="fr-FR" sz="1100" i="1" dirty="0" err="1">
                <a:solidFill>
                  <a:srgbClr val="0D2C6C"/>
                </a:solidFill>
                <a:latin typeface="+mj-lt"/>
              </a:rPr>
              <a:t>Census</a:t>
            </a:r>
            <a:r>
              <a:rPr lang="fr-FR" sz="1100" i="1" dirty="0">
                <a:solidFill>
                  <a:srgbClr val="0D2C6C"/>
                </a:solidFill>
                <a:latin typeface="+mj-lt"/>
              </a:rPr>
              <a:t> Bureau, Population Division</a:t>
            </a:r>
          </a:p>
        </p:txBody>
      </p:sp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8423302"/>
              </p:ext>
            </p:extLst>
          </p:nvPr>
        </p:nvGraphicFramePr>
        <p:xfrm>
          <a:off x="3581400" y="653918"/>
          <a:ext cx="3898392" cy="5035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4033590"/>
              </p:ext>
            </p:extLst>
          </p:nvPr>
        </p:nvGraphicFramePr>
        <p:xfrm>
          <a:off x="7479792" y="656961"/>
          <a:ext cx="3895344" cy="5035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522514" y="3611943"/>
            <a:ext cx="3003802" cy="1819426"/>
            <a:chOff x="522514" y="3219079"/>
            <a:chExt cx="1880826" cy="1819426"/>
          </a:xfrm>
        </p:grpSpPr>
        <p:grpSp>
          <p:nvGrpSpPr>
            <p:cNvPr id="24" name="Group 23"/>
            <p:cNvGrpSpPr/>
            <p:nvPr/>
          </p:nvGrpSpPr>
          <p:grpSpPr>
            <a:xfrm>
              <a:off x="522514" y="3219079"/>
              <a:ext cx="1880826" cy="1522723"/>
              <a:chOff x="1041399" y="8445132"/>
              <a:chExt cx="2891549" cy="3162369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1041399" y="8579193"/>
                <a:ext cx="291663" cy="2907270"/>
                <a:chOff x="1920240" y="5844876"/>
                <a:chExt cx="291663" cy="2907270"/>
              </a:xfrm>
            </p:grpSpPr>
            <p:sp>
              <p:nvSpPr>
                <p:cNvPr id="31" name="Rectangle 30"/>
                <p:cNvSpPr>
                  <a:spLocks noChangeAspect="1"/>
                </p:cNvSpPr>
                <p:nvPr/>
              </p:nvSpPr>
              <p:spPr>
                <a:xfrm>
                  <a:off x="1920240" y="5844876"/>
                  <a:ext cx="291663" cy="457200"/>
                </a:xfrm>
                <a:prstGeom prst="rect">
                  <a:avLst/>
                </a:prstGeom>
                <a:solidFill>
                  <a:srgbClr val="E55B2E"/>
                </a:solid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8255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200" b="0" i="0" u="none" strike="noStrike" cap="none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endParaRPr>
                </a:p>
              </p:txBody>
            </p:sp>
            <p:sp>
              <p:nvSpPr>
                <p:cNvPr id="32" name="Rectangle 31"/>
                <p:cNvSpPr>
                  <a:spLocks noChangeAspect="1"/>
                </p:cNvSpPr>
                <p:nvPr/>
              </p:nvSpPr>
              <p:spPr>
                <a:xfrm>
                  <a:off x="1920240" y="6459013"/>
                  <a:ext cx="291663" cy="457200"/>
                </a:xfrm>
                <a:prstGeom prst="rect">
                  <a:avLst/>
                </a:prstGeom>
                <a:solidFill>
                  <a:srgbClr val="0D2C6C"/>
                </a:solid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8255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200" b="0" i="0" u="none" strike="noStrike" cap="none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endParaRPr>
                </a:p>
              </p:txBody>
            </p:sp>
            <p:sp>
              <p:nvSpPr>
                <p:cNvPr id="33" name="Rectangle 32"/>
                <p:cNvSpPr>
                  <a:spLocks noChangeAspect="1"/>
                </p:cNvSpPr>
                <p:nvPr/>
              </p:nvSpPr>
              <p:spPr>
                <a:xfrm>
                  <a:off x="1920240" y="7068215"/>
                  <a:ext cx="291663" cy="457200"/>
                </a:xfrm>
                <a:prstGeom prst="rect">
                  <a:avLst/>
                </a:pr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8255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200" b="0" i="0" u="none" strike="noStrike" cap="none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endParaRPr>
                </a:p>
              </p:txBody>
            </p:sp>
            <p:sp>
              <p:nvSpPr>
                <p:cNvPr id="34" name="Rectangle 33"/>
                <p:cNvSpPr>
                  <a:spLocks noChangeAspect="1"/>
                </p:cNvSpPr>
                <p:nvPr/>
              </p:nvSpPr>
              <p:spPr>
                <a:xfrm>
                  <a:off x="1920240" y="7680909"/>
                  <a:ext cx="291663" cy="457200"/>
                </a:xfrm>
                <a:prstGeom prst="rect">
                  <a:avLst/>
                </a:prstGeom>
                <a:solidFill>
                  <a:srgbClr val="8C959A"/>
                </a:solid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8255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200" b="0" i="0" u="none" strike="noStrike" cap="none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endParaRPr>
                </a:p>
              </p:txBody>
            </p:sp>
            <p:sp>
              <p:nvSpPr>
                <p:cNvPr id="35" name="Rectangle 34"/>
                <p:cNvSpPr>
                  <a:spLocks noChangeAspect="1"/>
                </p:cNvSpPr>
                <p:nvPr/>
              </p:nvSpPr>
              <p:spPr>
                <a:xfrm>
                  <a:off x="1920240" y="8294946"/>
                  <a:ext cx="291663" cy="457200"/>
                </a:xfrm>
                <a:prstGeom prst="rect">
                  <a:avLst/>
                </a:prstGeom>
                <a:solidFill>
                  <a:srgbClr val="0571B0"/>
                </a:solid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8255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200" b="0" i="0" u="none" strike="noStrike" cap="none" spc="0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endParaRPr>
                </a:p>
              </p:txBody>
            </p:sp>
          </p:grpSp>
          <p:sp>
            <p:nvSpPr>
              <p:cNvPr id="26" name="TextBox 25"/>
              <p:cNvSpPr txBox="1"/>
              <p:nvPr/>
            </p:nvSpPr>
            <p:spPr>
              <a:xfrm>
                <a:off x="1386595" y="8445132"/>
                <a:ext cx="2546353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Large metros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386595" y="906662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Medium metros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386085" y="9668928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Small metros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386085" y="10283577"/>
                <a:ext cx="2545844" cy="7216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Micropolitan areas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386084" y="10885876"/>
                <a:ext cx="2545844" cy="7216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Interstate Regular Comp"/>
                  </a:rPr>
                  <a:t>Adjacent rural counties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</p:grpSp>
        <p:sp>
          <p:nvSpPr>
            <p:cNvPr id="36" name="Rectangle 35"/>
            <p:cNvSpPr>
              <a:spLocks noChangeAspect="1"/>
            </p:cNvSpPr>
            <p:nvPr/>
          </p:nvSpPr>
          <p:spPr>
            <a:xfrm>
              <a:off x="522514" y="4748712"/>
              <a:ext cx="189714" cy="220148"/>
            </a:xfrm>
            <a:prstGeom prst="rect">
              <a:avLst/>
            </a:prstGeom>
            <a:solidFill>
              <a:srgbClr val="92C5D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46716" y="4691033"/>
              <a:ext cx="1655960" cy="3474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Non-adjacent rural counties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418595" y="2954293"/>
            <a:ext cx="292277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population</a:t>
            </a:r>
            <a:endParaRPr lang="en-US" sz="2000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–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</p:spTree>
    <p:extLst>
      <p:ext uri="{BB962C8B-B14F-4D97-AF65-F5344CB8AC3E}">
        <p14:creationId xmlns:p14="http://schemas.microsoft.com/office/powerpoint/2010/main" val="295701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0" r="10334"/>
          <a:stretch/>
        </p:blipFill>
        <p:spPr>
          <a:xfrm>
            <a:off x="814515" y="762895"/>
            <a:ext cx="6574536" cy="44865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The Heartland is especially exposed</a:t>
            </a:r>
            <a:r>
              <a:rPr lang="en-US" sz="3200" dirty="0">
                <a:solidFill>
                  <a:srgbClr val="0D2C6C"/>
                </a:solidFill>
              </a:rPr>
              <a:t> </a:t>
            </a:r>
            <a:r>
              <a:rPr lang="en-US" sz="3200" dirty="0" smtClean="0">
                <a:solidFill>
                  <a:srgbClr val="0D2C6C"/>
                </a:solidFill>
              </a:rPr>
              <a:t>to automation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25443" y="3006153"/>
            <a:ext cx="3270901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Avg. automation potential</a:t>
            </a:r>
            <a:endParaRPr lang="en-US" sz="2000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625443" y="3718184"/>
            <a:ext cx="2403892" cy="1228657"/>
            <a:chOff x="1041399" y="8445132"/>
            <a:chExt cx="3695702" cy="2551657"/>
          </a:xfrm>
        </p:grpSpPr>
        <p:grpSp>
          <p:nvGrpSpPr>
            <p:cNvPr id="14" name="Group 13"/>
            <p:cNvGrpSpPr/>
            <p:nvPr/>
          </p:nvGrpSpPr>
          <p:grpSpPr>
            <a:xfrm>
              <a:off x="1041399" y="8579193"/>
              <a:ext cx="857250" cy="2293234"/>
              <a:chOff x="1920240" y="5844876"/>
              <a:chExt cx="857250" cy="2293234"/>
            </a:xfrm>
          </p:grpSpPr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EE5D9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1" name="Rectangle 20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CAE91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2" name="Rectangle 21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FB6A4A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3" name="Rectangle 22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CB181D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190748" y="8445132"/>
              <a:ext cx="2546353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45.0% — 46.0%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46.0% — 47.0%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47.0% — 48.0%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48.0% — 48.8%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515005" y="1325093"/>
            <a:ext cx="187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(48.8%)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47596" y="588029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Minnesota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(45.0%)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5367528" y="1935260"/>
            <a:ext cx="652292" cy="725644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6" idx="2"/>
          </p:cNvCxnSpPr>
          <p:nvPr/>
        </p:nvCxnSpPr>
        <p:spPr>
          <a:xfrm>
            <a:off x="3723184" y="1234360"/>
            <a:ext cx="565352" cy="363535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592110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47.1%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45.0%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McKinsey Global Institute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557388" y="5033967"/>
            <a:ext cx="30588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Automation potential measures the percentage of tasks in a given occupation that could be automated given current technology</a:t>
            </a:r>
            <a:endParaRPr lang="en-US" sz="1100" i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029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0"/>
            <a:ext cx="3058886" cy="257647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As it has elsewhere, startup activity has waned over the last several decades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41372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U.S. Business Dynamics Statistics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26880" y="3555961"/>
            <a:ext cx="2805348" cy="649280"/>
            <a:chOff x="1443682" y="8446981"/>
            <a:chExt cx="3123341" cy="1348414"/>
          </a:xfrm>
        </p:grpSpPr>
        <p:grpSp>
          <p:nvGrpSpPr>
            <p:cNvPr id="16" name="Group 15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19" name="Rectangle 18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0915982"/>
              </p:ext>
            </p:extLst>
          </p:nvPr>
        </p:nvGraphicFramePr>
        <p:xfrm>
          <a:off x="3581399" y="653918"/>
          <a:ext cx="8004049" cy="5035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382587" y="4337569"/>
            <a:ext cx="319881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firm establishment entries as a share of total establishments</a:t>
            </a:r>
            <a:endParaRPr lang="en-US" sz="1100" i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26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9" r="8880"/>
          <a:stretch/>
        </p:blipFill>
        <p:spPr>
          <a:xfrm>
            <a:off x="843533" y="653918"/>
            <a:ext cx="6574536" cy="45163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D2C6C"/>
                </a:solidFill>
              </a:rPr>
              <a:t>Inequality has been on the rise since the Recession…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25443" y="3006153"/>
            <a:ext cx="2922777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 </a:t>
            </a:r>
            <a:r>
              <a:rPr lang="en-US" sz="2000" b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90/10 ratio</a:t>
            </a: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– 2016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625443" y="3718185"/>
            <a:ext cx="2403892" cy="1527917"/>
            <a:chOff x="1041399" y="8445132"/>
            <a:chExt cx="3695702" cy="3173155"/>
          </a:xfrm>
        </p:grpSpPr>
        <p:grpSp>
          <p:nvGrpSpPr>
            <p:cNvPr id="14" name="Group 13"/>
            <p:cNvGrpSpPr/>
            <p:nvPr/>
          </p:nvGrpSpPr>
          <p:grpSpPr>
            <a:xfrm>
              <a:off x="1041399" y="8579193"/>
              <a:ext cx="857250" cy="2907270"/>
              <a:chOff x="1920240" y="5844876"/>
              <a:chExt cx="857250" cy="2907270"/>
            </a:xfrm>
          </p:grpSpPr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7F7F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1" name="Rectangle 20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CAE91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2" name="Rectangle 21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FB6A4A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3" name="Rectangle 22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DE2D26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4" name="Rectangle 23"/>
              <p:cNvSpPr>
                <a:spLocks noChangeAspect="1"/>
              </p:cNvSpPr>
              <p:nvPr/>
            </p:nvSpPr>
            <p:spPr>
              <a:xfrm>
                <a:off x="1920240" y="8294946"/>
                <a:ext cx="857250" cy="457200"/>
              </a:xfrm>
              <a:prstGeom prst="rect">
                <a:avLst/>
              </a:prstGeom>
              <a:solidFill>
                <a:srgbClr val="A50F15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191257" y="8445132"/>
              <a:ext cx="2545844" cy="7244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0.60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+0.00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+0.00 — +0.30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+0.30 — +0.80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+0.80 — +1.20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0748" y="10893877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+1.20 — +1.78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52824" y="4422099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 decrease:</a:t>
            </a: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Alabama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0.60)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51479" y="4897289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 increase:</a:t>
            </a: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Louisiana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(+1.78)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5602655" y="4048724"/>
            <a:ext cx="566927" cy="422479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6" idx="0"/>
          </p:cNvCxnSpPr>
          <p:nvPr/>
        </p:nvCxnSpPr>
        <p:spPr>
          <a:xfrm flipV="1">
            <a:off x="4327067" y="4414738"/>
            <a:ext cx="401957" cy="482551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247493" y="3465079"/>
            <a:ext cx="3358131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190128"/>
              </p:ext>
            </p:extLst>
          </p:nvPr>
        </p:nvGraphicFramePr>
        <p:xfrm>
          <a:off x="246318" y="3458870"/>
          <a:ext cx="3359306" cy="11330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9914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871405846"/>
                    </a:ext>
                  </a:extLst>
                </a:gridCol>
                <a:gridCol w="1017872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377690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90/10 ratio</a:t>
                      </a:r>
                      <a:endParaRPr lang="en-US" sz="1800" b="1" dirty="0">
                        <a:solidFill>
                          <a:srgbClr val="0D2C6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2016</a:t>
                      </a:r>
                      <a:endParaRPr lang="en-US" sz="1600" b="1" dirty="0">
                        <a:solidFill>
                          <a:srgbClr val="0D2C6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rgbClr val="0D2C6C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2010-16</a:t>
                      </a:r>
                      <a:endParaRPr lang="en-US" sz="1600" b="1" dirty="0">
                        <a:solidFill>
                          <a:srgbClr val="0D2C6C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4986520"/>
                  </a:ext>
                </a:extLst>
              </a:tr>
              <a:tr h="377690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10.59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+0.42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377690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11.67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</a:t>
                      </a:r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version 1.3 of CEPR’s ACS uniform extracts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557388" y="5344444"/>
            <a:ext cx="3058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90/10 ratio is the ratio of the top decile by household income to the bottom decile</a:t>
            </a:r>
          </a:p>
        </p:txBody>
      </p:sp>
    </p:spTree>
    <p:extLst>
      <p:ext uri="{BB962C8B-B14F-4D97-AF65-F5344CB8AC3E}">
        <p14:creationId xmlns:p14="http://schemas.microsoft.com/office/powerpoint/2010/main" val="3087101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D2C6C"/>
                </a:solidFill>
              </a:rPr>
              <a:t>…and </a:t>
            </a:r>
            <a:r>
              <a:rPr lang="en-US" sz="3200" dirty="0" smtClean="0">
                <a:solidFill>
                  <a:srgbClr val="0D2C6C"/>
                </a:solidFill>
              </a:rPr>
              <a:t>racial income </a:t>
            </a:r>
            <a:r>
              <a:rPr lang="en-US" sz="3200" dirty="0">
                <a:solidFill>
                  <a:srgbClr val="0D2C6C"/>
                </a:solidFill>
              </a:rPr>
              <a:t>disparities </a:t>
            </a:r>
            <a:r>
              <a:rPr lang="en-US" sz="3200" dirty="0" smtClean="0">
                <a:solidFill>
                  <a:srgbClr val="0D2C6C"/>
                </a:solidFill>
              </a:rPr>
              <a:t>remain stark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41372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version 1.3 of CEPR’s ACS uniform extracts 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graphicFrame>
        <p:nvGraphicFramePr>
          <p:cNvPr id="25" name="Chart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4686773"/>
              </p:ext>
            </p:extLst>
          </p:nvPr>
        </p:nvGraphicFramePr>
        <p:xfrm>
          <a:off x="3581400" y="653918"/>
          <a:ext cx="8004048" cy="5035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6" name="Group 25"/>
          <p:cNvGrpSpPr/>
          <p:nvPr/>
        </p:nvGrpSpPr>
        <p:grpSpPr>
          <a:xfrm>
            <a:off x="526880" y="3047538"/>
            <a:ext cx="2805348" cy="649280"/>
            <a:chOff x="1443682" y="8446981"/>
            <a:chExt cx="3123341" cy="1348414"/>
          </a:xfrm>
        </p:grpSpPr>
        <p:grpSp>
          <p:nvGrpSpPr>
            <p:cNvPr id="30" name="Group 29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38" name="Rectangle 37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0" name="Rectangle 39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Non-Heartland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14172" y="3934346"/>
            <a:ext cx="3167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Incomes in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households</a:t>
            </a:r>
            <a:r>
              <a:rPr lang="en-US" sz="2000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lang="en-US" sz="2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 than two-thirds</a:t>
            </a:r>
            <a:r>
              <a:rPr lang="en-US" sz="2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those of white households in the Heartland</a:t>
            </a:r>
            <a:endParaRPr lang="en-US" sz="2000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104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8352" cy="5941155"/>
          </a:xfrm>
          <a:prstGeom prst="rect">
            <a:avLst/>
          </a:prstGeom>
          <a:solidFill>
            <a:srgbClr val="0D2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bg1"/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148340"/>
            <a:ext cx="2927200" cy="312747"/>
          </a:xfrm>
          <a:prstGeom prst="rect">
            <a:avLst/>
          </a:prstGeom>
        </p:spPr>
      </p:pic>
      <p:grpSp>
        <p:nvGrpSpPr>
          <p:cNvPr id="23" name="Group 273"/>
          <p:cNvGrpSpPr/>
          <p:nvPr/>
        </p:nvGrpSpPr>
        <p:grpSpPr>
          <a:xfrm>
            <a:off x="861953" y="2970860"/>
            <a:ext cx="685800" cy="685800"/>
            <a:chOff x="0" y="0"/>
            <a:chExt cx="1263734" cy="1263734"/>
          </a:xfrm>
        </p:grpSpPr>
        <p:sp>
          <p:nvSpPr>
            <p:cNvPr id="24" name="Shape 271"/>
            <p:cNvSpPr/>
            <p:nvPr/>
          </p:nvSpPr>
          <p:spPr>
            <a:xfrm>
              <a:off x="0" y="0"/>
              <a:ext cx="1263734" cy="126373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5" name="Shape 272"/>
            <p:cNvSpPr/>
            <p:nvPr/>
          </p:nvSpPr>
          <p:spPr>
            <a:xfrm>
              <a:off x="290127" y="151723"/>
              <a:ext cx="683478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6" name="Group 277"/>
          <p:cNvGrpSpPr/>
          <p:nvPr/>
        </p:nvGrpSpPr>
        <p:grpSpPr>
          <a:xfrm>
            <a:off x="861954" y="1434494"/>
            <a:ext cx="685800" cy="685800"/>
            <a:chOff x="0" y="0"/>
            <a:chExt cx="1276304" cy="1276304"/>
          </a:xfrm>
        </p:grpSpPr>
        <p:sp>
          <p:nvSpPr>
            <p:cNvPr id="27" name="Shape 275"/>
            <p:cNvSpPr/>
            <p:nvPr/>
          </p:nvSpPr>
          <p:spPr>
            <a:xfrm>
              <a:off x="0" y="0"/>
              <a:ext cx="1276304" cy="1276304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8" name="Shape 276"/>
            <p:cNvSpPr/>
            <p:nvPr/>
          </p:nvSpPr>
          <p:spPr>
            <a:xfrm>
              <a:off x="293013" y="154856"/>
              <a:ext cx="690276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+mj-lt"/>
                </a:rPr>
                <a:t>1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705199" y="1509363"/>
            <a:ext cx="3278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we’re doing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705199" y="3053197"/>
            <a:ext cx="287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indicators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05199" y="3541946"/>
            <a:ext cx="5637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Strengths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measures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944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2" r="9880"/>
          <a:stretch/>
        </p:blipFill>
        <p:spPr>
          <a:xfrm>
            <a:off x="787320" y="808893"/>
            <a:ext cx="6574536" cy="4471758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1865126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The Heartland has struggled to retain young people…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5443" y="3178203"/>
            <a:ext cx="3161173" cy="6258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Millennial population CAGR</a:t>
            </a:r>
            <a:endParaRPr lang="en-US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– </a:t>
            </a:r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346854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719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ACS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8625443" y="3795625"/>
            <a:ext cx="2403892" cy="1527917"/>
            <a:chOff x="1041399" y="8445132"/>
            <a:chExt cx="3695702" cy="3173155"/>
          </a:xfrm>
        </p:grpSpPr>
        <p:grpSp>
          <p:nvGrpSpPr>
            <p:cNvPr id="30" name="Group 29"/>
            <p:cNvGrpSpPr/>
            <p:nvPr/>
          </p:nvGrpSpPr>
          <p:grpSpPr>
            <a:xfrm>
              <a:off x="1041399" y="8579193"/>
              <a:ext cx="857250" cy="2907270"/>
              <a:chOff x="1920240" y="5844876"/>
              <a:chExt cx="857250" cy="2907270"/>
            </a:xfrm>
          </p:grpSpPr>
          <p:sp>
            <p:nvSpPr>
              <p:cNvPr id="41" name="Rectangle 40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4A582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2" name="Rectangle 41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7F7F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3" name="Rectangle 42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BDD7E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4" name="Rectangle 43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6BAED6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5" name="Rectangle 44"/>
              <p:cNvSpPr>
                <a:spLocks noChangeAspect="1"/>
              </p:cNvSpPr>
              <p:nvPr/>
            </p:nvSpPr>
            <p:spPr>
              <a:xfrm>
                <a:off x="1920240" y="8294946"/>
                <a:ext cx="857250" cy="457200"/>
              </a:xfrm>
              <a:prstGeom prst="rect">
                <a:avLst/>
              </a:prstGeom>
              <a:solidFill>
                <a:srgbClr val="2171B5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2190748" y="8445132"/>
              <a:ext cx="2546353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0.3%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0.0%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0.0%  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0.5%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0.5%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190748" y="10893877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2.0%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3.8%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8625443" y="5439856"/>
            <a:ext cx="3058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Millennials defined as residents 18-34 years old</a:t>
            </a:r>
            <a:endParaRPr lang="en-US" sz="1100" i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719070" y="330752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Dakota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(3.8%)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466842" y="1014280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Slowest: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Illinois </a:t>
            </a: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0.3%)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2939792" y="1003190"/>
            <a:ext cx="758952" cy="619044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29198" y="1648258"/>
            <a:ext cx="713232" cy="945512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6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" name="Chart 4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0083672"/>
              </p:ext>
            </p:extLst>
          </p:nvPr>
        </p:nvGraphicFramePr>
        <p:xfrm>
          <a:off x="3581400" y="653918"/>
          <a:ext cx="7908036" cy="5035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2"/>
            <a:ext cx="3058886" cy="18910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…and must do more to boost educational attainment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41372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2016 ACS 1-Year estimates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4096512" y="2048256"/>
            <a:ext cx="7205472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"/>
          <p:cNvSpPr txBox="1"/>
          <p:nvPr/>
        </p:nvSpPr>
        <p:spPr>
          <a:xfrm>
            <a:off x="7863840" y="1729116"/>
            <a:ext cx="3607308" cy="42975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Non-Heartland 2016 average </a:t>
            </a:r>
            <a:r>
              <a:rPr lang="en-US" sz="16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(32.6%)</a:t>
            </a:r>
            <a:endParaRPr lang="en-US" sz="16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26880" y="3047538"/>
            <a:ext cx="2805348" cy="649280"/>
            <a:chOff x="1443682" y="8446981"/>
            <a:chExt cx="3123341" cy="1348414"/>
          </a:xfrm>
        </p:grpSpPr>
        <p:grpSp>
          <p:nvGrpSpPr>
            <p:cNvPr id="13" name="Group 12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17" name="Rectangle 16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18" name="Rectangle 17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021179" y="844698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2016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2010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880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2" r="10243"/>
          <a:stretch/>
        </p:blipFill>
        <p:spPr>
          <a:xfrm>
            <a:off x="785828" y="633732"/>
            <a:ext cx="6574536" cy="44914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2" y="1025912"/>
            <a:ext cx="3168879" cy="186512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R&amp;D spending should be a priority for Heartland states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297300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2.0%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NSF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25443" y="3009708"/>
            <a:ext cx="2818858" cy="6873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state output</a:t>
            </a:r>
            <a:endParaRPr lang="en-US" sz="2000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R&amp;D, 2015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8741957" y="3703274"/>
            <a:ext cx="2287378" cy="1527917"/>
            <a:chOff x="639028" y="3718185"/>
            <a:chExt cx="2287378" cy="1527917"/>
          </a:xfrm>
        </p:grpSpPr>
        <p:grpSp>
          <p:nvGrpSpPr>
            <p:cNvPr id="31" name="Group 30"/>
            <p:cNvGrpSpPr/>
            <p:nvPr/>
          </p:nvGrpSpPr>
          <p:grpSpPr>
            <a:xfrm>
              <a:off x="1270115" y="3718185"/>
              <a:ext cx="1656291" cy="1527917"/>
              <a:chOff x="2190748" y="8445132"/>
              <a:chExt cx="2546353" cy="3173155"/>
            </a:xfrm>
          </p:grpSpPr>
          <p:sp>
            <p:nvSpPr>
              <p:cNvPr id="42" name="TextBox 41"/>
              <p:cNvSpPr txBox="1"/>
              <p:nvPr/>
            </p:nvSpPr>
            <p:spPr>
              <a:xfrm>
                <a:off x="2191257" y="8445132"/>
                <a:ext cx="2545844" cy="7244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0.5% — 0.6%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2190748" y="906662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0.6% — 1.0%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2190748" y="9651048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1.0% — 2.0%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2190748" y="10272379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2.0% — 3.0%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2190748" y="10893877"/>
                <a:ext cx="2545844" cy="72441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81915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r>
                  <a:rPr lang="en-US" sz="1600" dirty="0" smtClean="0">
                    <a:solidFill>
                      <a:srgbClr val="0D2C6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.0% — 4.4%</a:t>
                </a:r>
                <a:endParaRPr kumimoji="0" lang="en-US" sz="1600" b="0" i="0" u="none" strike="noStrike" cap="none" spc="0" normalizeH="0" baseline="0" dirty="0">
                  <a:ln>
                    <a:noFill/>
                  </a:ln>
                  <a:solidFill>
                    <a:srgbClr val="0D2C6C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Interstate Regular Comp"/>
                </a:endParaRPr>
              </a:p>
            </p:txBody>
          </p:sp>
        </p:grpSp>
        <p:sp>
          <p:nvSpPr>
            <p:cNvPr id="37" name="Rectangle 36"/>
            <p:cNvSpPr>
              <a:spLocks noChangeAspect="1"/>
            </p:cNvSpPr>
            <p:nvPr/>
          </p:nvSpPr>
          <p:spPr>
            <a:xfrm>
              <a:off x="639028" y="3782199"/>
              <a:ext cx="557604" cy="220148"/>
            </a:xfrm>
            <a:prstGeom prst="rect">
              <a:avLst/>
            </a:prstGeom>
            <a:solidFill>
              <a:srgbClr val="EFF3FF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639028" y="4077914"/>
              <a:ext cx="557604" cy="220148"/>
            </a:xfrm>
            <a:prstGeom prst="rect">
              <a:avLst/>
            </a:prstGeom>
            <a:solidFill>
              <a:srgbClr val="BDD7E7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639028" y="4371254"/>
              <a:ext cx="557604" cy="220148"/>
            </a:xfrm>
            <a:prstGeom prst="rect">
              <a:avLst/>
            </a:prstGeom>
            <a:solidFill>
              <a:srgbClr val="6BAED6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639028" y="4666274"/>
              <a:ext cx="557604" cy="220148"/>
            </a:xfrm>
            <a:prstGeom prst="rect">
              <a:avLst/>
            </a:prstGeom>
            <a:solidFill>
              <a:srgbClr val="3182BD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639028" y="4961941"/>
              <a:ext cx="557604" cy="220148"/>
            </a:xfrm>
            <a:prstGeom prst="rect">
              <a:avLst/>
            </a:prstGeom>
            <a:solidFill>
              <a:srgbClr val="08519C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431880" y="4722737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Louisiana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(0.5%)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901698" y="653918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Michigan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(4.4%)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954087" y="4380528"/>
            <a:ext cx="321428" cy="401181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464054" y="1287896"/>
            <a:ext cx="713232" cy="945512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9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" r="8265"/>
          <a:stretch/>
        </p:blipFill>
        <p:spPr>
          <a:xfrm>
            <a:off x="775738" y="937375"/>
            <a:ext cx="6574536" cy="41666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/>
          <p:cNvCxnSpPr/>
          <p:nvPr/>
        </p:nvCxnSpPr>
        <p:spPr>
          <a:xfrm>
            <a:off x="7775330" y="808893"/>
            <a:ext cx="0" cy="54911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775825" y="653918"/>
            <a:ext cx="2416175" cy="69850"/>
            <a:chOff x="314325" y="1333500"/>
            <a:chExt cx="2416175" cy="69850"/>
          </a:xfrm>
          <a:solidFill>
            <a:schemeClr val="accent2"/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8625443" y="1025912"/>
            <a:ext cx="3058886" cy="2308324"/>
          </a:xfrm>
          <a:prstGeom prst="rect">
            <a:avLst/>
          </a:prstGeom>
        </p:spPr>
        <p:txBody>
          <a:bodyPr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 smtClean="0">
                <a:solidFill>
                  <a:srgbClr val="0D2C6C"/>
                </a:solidFill>
              </a:rPr>
              <a:t>Too many residents still lack access to high-speed broadband</a:t>
            </a:r>
            <a:endParaRPr lang="en-US" sz="3200" dirty="0">
              <a:solidFill>
                <a:srgbClr val="0D2C6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5443" y="3334236"/>
            <a:ext cx="2922777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 of population with no high-speed provider</a:t>
            </a:r>
            <a:endParaRPr lang="en-US" b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625442" y="4169378"/>
            <a:ext cx="2566813" cy="1651028"/>
            <a:chOff x="1041399" y="8445132"/>
            <a:chExt cx="3695702" cy="3428830"/>
          </a:xfrm>
        </p:grpSpPr>
        <p:grpSp>
          <p:nvGrpSpPr>
            <p:cNvPr id="14" name="Group 13"/>
            <p:cNvGrpSpPr/>
            <p:nvPr/>
          </p:nvGrpSpPr>
          <p:grpSpPr>
            <a:xfrm>
              <a:off x="1041399" y="8579193"/>
              <a:ext cx="857250" cy="2907270"/>
              <a:chOff x="1920240" y="5844876"/>
              <a:chExt cx="857250" cy="2907270"/>
            </a:xfrm>
          </p:grpSpPr>
          <p:sp>
            <p:nvSpPr>
              <p:cNvPr id="20" name="Rectangle 19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EE5D9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1" name="Rectangle 20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CAE91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2" name="Rectangle 21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FB6A4A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3" name="Rectangle 22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DE2D26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24" name="Rectangle 23"/>
              <p:cNvSpPr>
                <a:spLocks noChangeAspect="1"/>
              </p:cNvSpPr>
              <p:nvPr/>
            </p:nvSpPr>
            <p:spPr>
              <a:xfrm>
                <a:off x="1920240" y="8294946"/>
                <a:ext cx="857250" cy="457200"/>
              </a:xfrm>
              <a:prstGeom prst="rect">
                <a:avLst/>
              </a:prstGeom>
              <a:solidFill>
                <a:srgbClr val="A50F15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2191257" y="8445132"/>
              <a:ext cx="2545844" cy="7244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0.0%   — 1.0%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1.0% 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25.0%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25.0%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50.0% — 75.0%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90748" y="10638202"/>
              <a:ext cx="2545844" cy="1235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75.0%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100.0%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477360" y="4049731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020016"/>
              </p:ext>
            </p:extLst>
          </p:nvPr>
        </p:nvGraphicFramePr>
        <p:xfrm>
          <a:off x="477360" y="4051938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6.6%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77360" y="5612946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FCC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57388" y="5675990"/>
            <a:ext cx="305888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High-speed broadband defined as at least 25Mbps for downloads and 3Mbps for uploads</a:t>
            </a:r>
            <a:endParaRPr lang="en-US" sz="1100" i="1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73051" y="4822985"/>
            <a:ext cx="2818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17.2%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Mississippi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residents are </a:t>
            </a:r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 high-speed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broadband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666964" y="4267826"/>
            <a:ext cx="292609" cy="555159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65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534"/>
            <a:ext cx="11368808" cy="53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8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" r="8524"/>
          <a:stretch/>
        </p:blipFill>
        <p:spPr>
          <a:xfrm>
            <a:off x="4922164" y="743742"/>
            <a:ext cx="6946392" cy="47304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414172" y="2231797"/>
            <a:ext cx="4507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Heartland is a 19-state </a:t>
            </a:r>
            <a:r>
              <a:rPr lang="en-US" sz="36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“country within the country”</a:t>
            </a:r>
            <a:endParaRPr lang="en-US" sz="3600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80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7781544" y="2023919"/>
            <a:ext cx="42611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Sub-regions to the </a:t>
            </a:r>
            <a:r>
              <a:rPr lang="en-US" sz="32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</a:t>
            </a:r>
            <a:r>
              <a:rPr lang="en-US" sz="32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32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west</a:t>
            </a:r>
            <a:r>
              <a:rPr lang="en-US" sz="32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comprise distinct experiences within the region</a:t>
            </a:r>
            <a:endParaRPr lang="en-US" sz="32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9" r="8516"/>
          <a:stretch/>
        </p:blipFill>
        <p:spPr>
          <a:xfrm>
            <a:off x="228600" y="583466"/>
            <a:ext cx="7315200" cy="49430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843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52C26-F0E3-534E-B6C9-6D44648E18DB}"/>
              </a:ext>
            </a:extLst>
          </p:cNvPr>
          <p:cNvSpPr txBox="1"/>
          <p:nvPr/>
        </p:nvSpPr>
        <p:spPr>
          <a:xfrm>
            <a:off x="1091006" y="2231797"/>
            <a:ext cx="100099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seeking to inform a robust debate about the Heartland’s </a:t>
            </a:r>
            <a:r>
              <a:rPr lang="en-US" sz="4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untapped potential </a:t>
            </a:r>
            <a:r>
              <a:rPr lang="en-US" sz="40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its </a:t>
            </a:r>
            <a:r>
              <a:rPr lang="en-US" sz="40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persistent challenges  </a:t>
            </a:r>
            <a:endParaRPr lang="en-US" sz="40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42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8352" cy="5941155"/>
          </a:xfrm>
          <a:prstGeom prst="rect">
            <a:avLst/>
          </a:prstGeom>
          <a:solidFill>
            <a:srgbClr val="0D2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bg1"/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148340"/>
            <a:ext cx="2927200" cy="312747"/>
          </a:xfrm>
          <a:prstGeom prst="rect">
            <a:avLst/>
          </a:prstGeom>
        </p:spPr>
      </p:pic>
      <p:grpSp>
        <p:nvGrpSpPr>
          <p:cNvPr id="23" name="Group 273"/>
          <p:cNvGrpSpPr/>
          <p:nvPr/>
        </p:nvGrpSpPr>
        <p:grpSpPr>
          <a:xfrm>
            <a:off x="861953" y="2970860"/>
            <a:ext cx="685800" cy="685800"/>
            <a:chOff x="0" y="0"/>
            <a:chExt cx="1263734" cy="1263734"/>
          </a:xfrm>
        </p:grpSpPr>
        <p:sp>
          <p:nvSpPr>
            <p:cNvPr id="24" name="Shape 271"/>
            <p:cNvSpPr/>
            <p:nvPr/>
          </p:nvSpPr>
          <p:spPr>
            <a:xfrm>
              <a:off x="0" y="0"/>
              <a:ext cx="1263734" cy="126373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5" name="Shape 272"/>
            <p:cNvSpPr/>
            <p:nvPr/>
          </p:nvSpPr>
          <p:spPr>
            <a:xfrm>
              <a:off x="290127" y="151723"/>
              <a:ext cx="683478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6" name="Group 277"/>
          <p:cNvGrpSpPr/>
          <p:nvPr/>
        </p:nvGrpSpPr>
        <p:grpSpPr>
          <a:xfrm>
            <a:off x="861954" y="1434494"/>
            <a:ext cx="685800" cy="685800"/>
            <a:chOff x="0" y="0"/>
            <a:chExt cx="1276304" cy="1276304"/>
          </a:xfrm>
        </p:grpSpPr>
        <p:sp>
          <p:nvSpPr>
            <p:cNvPr id="27" name="Shape 275"/>
            <p:cNvSpPr/>
            <p:nvPr/>
          </p:nvSpPr>
          <p:spPr>
            <a:xfrm>
              <a:off x="0" y="0"/>
              <a:ext cx="1276304" cy="1276304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6800">
                  <a:solidFill>
                    <a:srgbClr val="18457A"/>
                  </a:solidFill>
                  <a:latin typeface="Interstate Bold"/>
                  <a:ea typeface="Interstate Bold"/>
                  <a:cs typeface="Interstate Bold"/>
                  <a:sym typeface="Interstate Bold"/>
                </a:defRPr>
              </a:pPr>
              <a:endParaRPr/>
            </a:p>
          </p:txBody>
        </p:sp>
        <p:sp>
          <p:nvSpPr>
            <p:cNvPr id="28" name="Shape 276"/>
            <p:cNvSpPr/>
            <p:nvPr/>
          </p:nvSpPr>
          <p:spPr>
            <a:xfrm>
              <a:off x="293013" y="154856"/>
              <a:ext cx="690276" cy="9602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sz="6800" b="1">
                  <a:solidFill>
                    <a:srgbClr val="18457A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/>
              <a:r>
                <a:rPr sz="3200" dirty="0">
                  <a:latin typeface="+mj-lt"/>
                </a:rPr>
                <a:t>1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705199" y="1509363"/>
            <a:ext cx="3278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alpha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we’re doing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705199" y="3053197"/>
            <a:ext cx="2878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 indicators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05199" y="3541946"/>
            <a:ext cx="5271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Strengths</a:t>
            </a:r>
            <a:endParaRPr lang="en-US" sz="24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Weaknesses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008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measures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65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4" r="9153"/>
          <a:stretch/>
        </p:blipFill>
        <p:spPr>
          <a:xfrm>
            <a:off x="4716314" y="978977"/>
            <a:ext cx="6574536" cy="45013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514" y="1025912"/>
            <a:ext cx="3153374" cy="1891024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0D2C6C"/>
                </a:solidFill>
              </a:rPr>
              <a:t>Wage growth in many states has been strong in recent years</a:t>
            </a:r>
            <a:endParaRPr lang="en-US" sz="3200" dirty="0">
              <a:solidFill>
                <a:srgbClr val="0D2C6C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22514" y="2916936"/>
            <a:ext cx="3345397" cy="995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median </a:t>
            </a:r>
            <a:r>
              <a:rPr lang="en-US" sz="2000" b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hourly wages </a:t>
            </a:r>
            <a:r>
              <a:rPr lang="en-US" sz="2000" b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CAGR </a:t>
            </a:r>
          </a:p>
          <a:p>
            <a:pPr marL="0" marR="0" indent="0" algn="l" defTabSz="8191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–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D2C6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Interstate Regular Comp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97296" y="653918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 Dakota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(1.68%)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764523" y="977083"/>
            <a:ext cx="2551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Slowest: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Michigan </a:t>
            </a:r>
            <a:r>
              <a:rPr lang="en-US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(-0.02%)</a:t>
            </a:r>
            <a:endParaRPr lang="en-US" dirty="0">
              <a:solidFill>
                <a:srgbClr val="0D2C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7018018" y="1326356"/>
            <a:ext cx="435861" cy="396094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400032" y="1635878"/>
            <a:ext cx="448056" cy="469753"/>
          </a:xfrm>
          <a:prstGeom prst="straightConnector1">
            <a:avLst/>
          </a:prstGeom>
          <a:ln w="19050">
            <a:solidFill>
              <a:srgbClr val="E55B2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14800" y="5915611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Brookings analysis of version 2.3 of CEPR’s CPS-ORG uniform extracts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308816" y="4508299"/>
            <a:ext cx="2384122" cy="1126792"/>
          </a:xfrm>
          <a:prstGeom prst="rect">
            <a:avLst/>
          </a:prstGeom>
          <a:solidFill>
            <a:srgbClr val="E55B2E"/>
          </a:solidFill>
          <a:ln>
            <a:solidFill>
              <a:srgbClr val="0D2C6C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289233"/>
              </p:ext>
            </p:extLst>
          </p:nvPr>
        </p:nvGraphicFramePr>
        <p:xfrm>
          <a:off x="4308816" y="4508299"/>
          <a:ext cx="2384122" cy="11267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767">
                  <a:extLst>
                    <a:ext uri="{9D8B030D-6E8A-4147-A177-3AD203B41FA5}">
                      <a16:colId xmlns:a16="http://schemas.microsoft.com/office/drawing/2014/main" val="2690440860"/>
                    </a:ext>
                  </a:extLst>
                </a:gridCol>
                <a:gridCol w="877355">
                  <a:extLst>
                    <a:ext uri="{9D8B030D-6E8A-4147-A177-3AD203B41FA5}">
                      <a16:colId xmlns:a16="http://schemas.microsoft.com/office/drawing/2014/main" val="1451953107"/>
                    </a:ext>
                  </a:extLst>
                </a:gridCol>
              </a:tblGrid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0.56%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0695697"/>
                  </a:ext>
                </a:extLst>
              </a:tr>
              <a:tr h="563396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Non-Heartland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0.20%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D2C6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642756"/>
                  </a:ext>
                </a:extLst>
              </a:tr>
            </a:tbl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522514" y="3883704"/>
            <a:ext cx="2403892" cy="1527917"/>
            <a:chOff x="1041399" y="8445132"/>
            <a:chExt cx="3695702" cy="3173155"/>
          </a:xfrm>
        </p:grpSpPr>
        <p:grpSp>
          <p:nvGrpSpPr>
            <p:cNvPr id="42" name="Group 41"/>
            <p:cNvGrpSpPr/>
            <p:nvPr/>
          </p:nvGrpSpPr>
          <p:grpSpPr>
            <a:xfrm>
              <a:off x="1041399" y="8579193"/>
              <a:ext cx="857250" cy="2907270"/>
              <a:chOff x="1920240" y="5844876"/>
              <a:chExt cx="857250" cy="2907270"/>
            </a:xfrm>
          </p:grpSpPr>
          <p:sp>
            <p:nvSpPr>
              <p:cNvPr id="48" name="Rectangle 47"/>
              <p:cNvSpPr>
                <a:spLocks noChangeAspect="1"/>
              </p:cNvSpPr>
              <p:nvPr/>
            </p:nvSpPr>
            <p:spPr>
              <a:xfrm>
                <a:off x="1920240" y="5844876"/>
                <a:ext cx="857250" cy="457200"/>
              </a:xfrm>
              <a:prstGeom prst="rect">
                <a:avLst/>
              </a:prstGeom>
              <a:solidFill>
                <a:srgbClr val="F4A582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49" name="Rectangle 48"/>
              <p:cNvSpPr>
                <a:spLocks noChangeAspect="1"/>
              </p:cNvSpPr>
              <p:nvPr/>
            </p:nvSpPr>
            <p:spPr>
              <a:xfrm>
                <a:off x="1920240" y="6459012"/>
                <a:ext cx="857250" cy="457200"/>
              </a:xfrm>
              <a:prstGeom prst="rect">
                <a:avLst/>
              </a:prstGeom>
              <a:solidFill>
                <a:srgbClr val="F7F7F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50" name="Rectangle 49"/>
              <p:cNvSpPr>
                <a:spLocks noChangeAspect="1"/>
              </p:cNvSpPr>
              <p:nvPr/>
            </p:nvSpPr>
            <p:spPr>
              <a:xfrm>
                <a:off x="1920240" y="7068217"/>
                <a:ext cx="857250" cy="457200"/>
              </a:xfrm>
              <a:prstGeom prst="rect">
                <a:avLst/>
              </a:prstGeom>
              <a:solidFill>
                <a:srgbClr val="BDD7E7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51" name="Rectangle 50"/>
              <p:cNvSpPr>
                <a:spLocks noChangeAspect="1"/>
              </p:cNvSpPr>
              <p:nvPr/>
            </p:nvSpPr>
            <p:spPr>
              <a:xfrm>
                <a:off x="1920240" y="7680910"/>
                <a:ext cx="857250" cy="457200"/>
              </a:xfrm>
              <a:prstGeom prst="rect">
                <a:avLst/>
              </a:prstGeom>
              <a:solidFill>
                <a:srgbClr val="6BAED6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52" name="Rectangle 51"/>
              <p:cNvSpPr>
                <a:spLocks noChangeAspect="1"/>
              </p:cNvSpPr>
              <p:nvPr/>
            </p:nvSpPr>
            <p:spPr>
              <a:xfrm>
                <a:off x="1920240" y="8294946"/>
                <a:ext cx="857250" cy="457200"/>
              </a:xfrm>
              <a:prstGeom prst="rect">
                <a:avLst/>
              </a:prstGeom>
              <a:solidFill>
                <a:srgbClr val="2171B5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2190748" y="8445132"/>
              <a:ext cx="2546353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-0.02% — 0.00%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90748" y="906662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0.00%  — 0.25%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190748" y="9651048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0.25%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0.50%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190748" y="10272379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0.50%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1.00%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190748" y="10893877"/>
              <a:ext cx="2545844" cy="7244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1.00%  </a:t>
              </a: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— </a:t>
              </a: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1.68%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6155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5807945"/>
              </p:ext>
            </p:extLst>
          </p:nvPr>
        </p:nvGraphicFramePr>
        <p:xfrm>
          <a:off x="3813049" y="653918"/>
          <a:ext cx="7799831" cy="5070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0" y="653918"/>
            <a:ext cx="2416175" cy="69850"/>
            <a:chOff x="314325" y="1333500"/>
            <a:chExt cx="2416175" cy="69850"/>
          </a:xfrm>
          <a:solidFill>
            <a:schemeClr val="accent4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314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11398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965325" y="1333500"/>
              <a:ext cx="765175" cy="69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2" y="6020588"/>
            <a:ext cx="2927200" cy="3127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22514" y="1025911"/>
            <a:ext cx="3058886" cy="2469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000" dirty="0" smtClean="0">
                <a:solidFill>
                  <a:srgbClr val="0D2C6C"/>
                </a:solidFill>
              </a:rPr>
              <a:t>Despite a recent downturn in energy, productivity has grown at a good pace</a:t>
            </a:r>
            <a:endParaRPr lang="en-US" sz="3000" dirty="0">
              <a:solidFill>
                <a:srgbClr val="0D2C6C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3048" y="5724144"/>
            <a:ext cx="62087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+mj-lt"/>
              </a:rPr>
              <a:t>Source: Brookings analysis of </a:t>
            </a:r>
            <a:r>
              <a:rPr lang="en-US" sz="1100" i="1" dirty="0" err="1">
                <a:solidFill>
                  <a:srgbClr val="0D2C6C"/>
                </a:solidFill>
                <a:latin typeface="+mj-lt"/>
              </a:rPr>
              <a:t>Emsi</a:t>
            </a:r>
            <a:r>
              <a:rPr lang="en-US" sz="1100" i="1" dirty="0">
                <a:solidFill>
                  <a:srgbClr val="0D2C6C"/>
                </a:solidFill>
                <a:latin typeface="+mj-lt"/>
              </a:rPr>
              <a:t> </a:t>
            </a:r>
            <a:r>
              <a:rPr lang="en-US" sz="1100" i="1" dirty="0" smtClean="0">
                <a:solidFill>
                  <a:srgbClr val="0D2C6C"/>
                </a:solidFill>
                <a:latin typeface="+mj-lt"/>
              </a:rPr>
              <a:t>and BEA data</a:t>
            </a:r>
            <a:endParaRPr lang="en-US" sz="1100" i="1" dirty="0">
              <a:solidFill>
                <a:srgbClr val="0D2C6C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414172" y="3730028"/>
            <a:ext cx="3398876" cy="649950"/>
            <a:chOff x="1443682" y="8445590"/>
            <a:chExt cx="3596659" cy="1349805"/>
          </a:xfrm>
        </p:grpSpPr>
        <p:grpSp>
          <p:nvGrpSpPr>
            <p:cNvPr id="24" name="Group 23"/>
            <p:cNvGrpSpPr/>
            <p:nvPr/>
          </p:nvGrpSpPr>
          <p:grpSpPr>
            <a:xfrm>
              <a:off x="1443682" y="8579193"/>
              <a:ext cx="454967" cy="1071336"/>
              <a:chOff x="2322523" y="5844876"/>
              <a:chExt cx="454967" cy="1071336"/>
            </a:xfrm>
          </p:grpSpPr>
          <p:sp>
            <p:nvSpPr>
              <p:cNvPr id="30" name="Rectangle 29"/>
              <p:cNvSpPr>
                <a:spLocks noChangeAspect="1"/>
              </p:cNvSpPr>
              <p:nvPr/>
            </p:nvSpPr>
            <p:spPr>
              <a:xfrm>
                <a:off x="2322523" y="5844876"/>
                <a:ext cx="454967" cy="457200"/>
              </a:xfrm>
              <a:prstGeom prst="rect">
                <a:avLst/>
              </a:prstGeom>
              <a:solidFill>
                <a:srgbClr val="E55B2E"/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  <p:sp>
            <p:nvSpPr>
              <p:cNvPr id="31" name="Rectangle 30"/>
              <p:cNvSpPr>
                <a:spLocks noChangeAspect="1"/>
              </p:cNvSpPr>
              <p:nvPr/>
            </p:nvSpPr>
            <p:spPr>
              <a:xfrm>
                <a:off x="2322523" y="6459012"/>
                <a:ext cx="454967" cy="4572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endParaRP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2021179" y="8445590"/>
              <a:ext cx="3019162" cy="7244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Energy industries’ contribution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018508" y="9073771"/>
              <a:ext cx="2545844" cy="721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l" defTabSz="8191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0D2C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Without energy industries</a:t>
              </a:r>
              <a:endParaRPr kumimoji="0" lang="en-US" sz="1600" b="0" i="0" u="none" strike="noStrike" cap="none" spc="0" normalizeH="0" baseline="0" dirty="0">
                <a:ln>
                  <a:noFill/>
                </a:ln>
                <a:solidFill>
                  <a:srgbClr val="0D2C6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Interstate Regular Comp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14173" y="4562347"/>
            <a:ext cx="316722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Productivity defined as real output per </a:t>
            </a:r>
            <a:r>
              <a:rPr lang="en-US" sz="1100" i="1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worker; </a:t>
            </a:r>
            <a:r>
              <a:rPr lang="en-US" sz="1100" i="1" dirty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energy industries include Oil and Gas Extraction (NAICS 2111), Drilling Oil and Gas Wells (213111), and Support Activities for Oil and Gas Operations (213112)</a:t>
            </a:r>
          </a:p>
        </p:txBody>
      </p:sp>
      <p:sp>
        <p:nvSpPr>
          <p:cNvPr id="19" name="TextBox 1"/>
          <p:cNvSpPr txBox="1"/>
          <p:nvPr/>
        </p:nvSpPr>
        <p:spPr>
          <a:xfrm>
            <a:off x="8783700" y="3753218"/>
            <a:ext cx="2962655" cy="42975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D2C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Non-Heartland average </a:t>
            </a:r>
            <a:r>
              <a:rPr lang="en-US" sz="1600" b="1" dirty="0" smtClean="0">
                <a:solidFill>
                  <a:srgbClr val="E55B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(0.2%)</a:t>
            </a:r>
            <a:endParaRPr lang="en-US" sz="1600" b="1" dirty="0">
              <a:solidFill>
                <a:srgbClr val="E55B2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7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25282A"/>
      </a:dk1>
      <a:lt1>
        <a:sysClr val="window" lastClr="FFFFFF"/>
      </a:lt1>
      <a:dk2>
        <a:srgbClr val="53565A"/>
      </a:dk2>
      <a:lt2>
        <a:srgbClr val="E7E6E6"/>
      </a:lt2>
      <a:accent1>
        <a:srgbClr val="00205B"/>
      </a:accent1>
      <a:accent2>
        <a:srgbClr val="02947E"/>
      </a:accent2>
      <a:accent3>
        <a:srgbClr val="FFB81C"/>
      </a:accent3>
      <a:accent4>
        <a:srgbClr val="83C4B9"/>
      </a:accent4>
      <a:accent5>
        <a:srgbClr val="53565A"/>
      </a:accent5>
      <a:accent6>
        <a:srgbClr val="8C949A"/>
      </a:accent6>
      <a:hlink>
        <a:srgbClr val="FFFFFF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ff77b224-c465-4e23-a73a-30f1b413b51d">JFH62PK6XFYU-687-439</_dlc_DocId>
    <_dlc_DocIdUrl xmlns="ff77b224-c465-4e23-a73a-30f1b413b51d">
      <Url>http://sharepoint/Departments/communications/_layouts/15/DocIdRedir.aspx?ID=JFH62PK6XFYU-687-439</Url>
      <Description>JFH62PK6XFYU-687-439</Description>
    </_dlc_DocIdUr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72B31F76F07946AEDD52D6154FBDC7" ma:contentTypeVersion="0" ma:contentTypeDescription="Create a new document." ma:contentTypeScope="" ma:versionID="41d0f319a8e63c8b80d9f955fbbf8e29">
  <xsd:schema xmlns:xsd="http://www.w3.org/2001/XMLSchema" xmlns:xs="http://www.w3.org/2001/XMLSchema" xmlns:p="http://schemas.microsoft.com/office/2006/metadata/properties" xmlns:ns2="ff77b224-c465-4e23-a73a-30f1b413b51d" targetNamespace="http://schemas.microsoft.com/office/2006/metadata/properties" ma:root="true" ma:fieldsID="f6deaf0e8937475b72587466b49288b1" ns2:_="">
    <xsd:import namespace="ff77b224-c465-4e23-a73a-30f1b413b51d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77b224-c465-4e23-a73a-30f1b413b51d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C7A942-5DAE-4812-B1E5-E67F46364C1D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ff77b224-c465-4e23-a73a-30f1b413b51d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7A3B6CE-312F-40F9-AF2D-7DFC553F63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77b224-c465-4e23-a73a-30f1b413b5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C83753-1015-4ACA-97D5-26943E5FAC57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A105C67C-929E-4B03-B94B-9B1E8EC3DF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10161</TotalTime>
  <Words>1792</Words>
  <Application>Microsoft Office PowerPoint</Application>
  <PresentationFormat>Widescreen</PresentationFormat>
  <Paragraphs>514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Arial Black</vt:lpstr>
      <vt:lpstr>Calibri</vt:lpstr>
      <vt:lpstr>Helvetica</vt:lpstr>
      <vt:lpstr>Helvetica Light</vt:lpstr>
      <vt:lpstr>Interstate Bold</vt:lpstr>
      <vt:lpstr>Interstate Regular Comp</vt:lpstr>
      <vt:lpstr>Times New Roman</vt:lpstr>
      <vt:lpstr>Office Theme</vt:lpstr>
      <vt:lpstr>STATE OF THE HEARTLAND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Wage growth in many states has been strong in recent years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…and is notably specialized in manufacturing industries</vt:lpstr>
      <vt:lpstr>PowerPoint Presentation</vt:lpstr>
      <vt:lpstr>Population growth in the Heartland has been slow…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 Caro</dc:creator>
  <cp:lastModifiedBy>Jacob Whiton</cp:lastModifiedBy>
  <cp:revision>408</cp:revision>
  <cp:lastPrinted>2018-05-31T19:52:29Z</cp:lastPrinted>
  <dcterms:created xsi:type="dcterms:W3CDTF">2017-11-21T23:45:41Z</dcterms:created>
  <dcterms:modified xsi:type="dcterms:W3CDTF">2018-05-31T20:18:55Z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0x010100F172B31F76F07946AEDD52D6154FBDC7</vt:lpwstr>
  </property>
  <property fmtid="{D5CDD505-2E9C-101B-9397-08002B2CF9AE}" pid="3" name="_dlc_DocIdItemGuid">
    <vt:lpwstr>365179b6-1c95-43b4-a919-25f0acb878b2</vt:lpwstr>
  </property>
</Properties>
</file>

<file path=docProps/thumbnail.jpeg>
</file>